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2"/>
  </p:notesMasterIdLst>
  <p:sldIdLst>
    <p:sldId id="257" r:id="rId3"/>
    <p:sldId id="270" r:id="rId4"/>
    <p:sldId id="278" r:id="rId5"/>
    <p:sldId id="280" r:id="rId6"/>
    <p:sldId id="282" r:id="rId7"/>
    <p:sldId id="283" r:id="rId8"/>
    <p:sldId id="287" r:id="rId9"/>
    <p:sldId id="284" r:id="rId10"/>
    <p:sldId id="285" r:id="rId11"/>
    <p:sldId id="286" r:id="rId12"/>
    <p:sldId id="281" r:id="rId13"/>
    <p:sldId id="279" r:id="rId14"/>
    <p:sldId id="260" r:id="rId15"/>
    <p:sldId id="272" r:id="rId16"/>
    <p:sldId id="273" r:id="rId17"/>
    <p:sldId id="268" r:id="rId18"/>
    <p:sldId id="263" r:id="rId19"/>
    <p:sldId id="275" r:id="rId20"/>
    <p:sldId id="276"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varScale="1">
        <p:scale>
          <a:sx n="108" d="100"/>
          <a:sy n="108" d="100"/>
        </p:scale>
        <p:origin x="70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3BE118C-FABB-4E8B-8C0F-C863E76D5AEC}" type="datetimeFigureOut">
              <a:rPr lang="en-GB" smtClean="0"/>
              <a:t>12/09/2024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56BDE5B-E65B-45B9-9CE1-47084490A8DD}" type="slidenum">
              <a:rPr lang="en-GB" smtClean="0"/>
              <a:t>‹#›</a:t>
            </a:fld>
            <a:endParaRPr lang="en-GB"/>
          </a:p>
        </p:txBody>
      </p:sp>
    </p:spTree>
    <p:extLst>
      <p:ext uri="{BB962C8B-B14F-4D97-AF65-F5344CB8AC3E}">
        <p14:creationId xmlns:p14="http://schemas.microsoft.com/office/powerpoint/2010/main" val="4070667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7B8146-5E34-4D93-86DF-3FB50899A78D}" type="slidenum">
              <a:rPr lang="en-GB" smtClean="0"/>
              <a:t>1</a:t>
            </a:fld>
            <a:endParaRPr lang="en-GB"/>
          </a:p>
        </p:txBody>
      </p:sp>
    </p:spTree>
    <p:extLst>
      <p:ext uri="{BB962C8B-B14F-4D97-AF65-F5344CB8AC3E}">
        <p14:creationId xmlns:p14="http://schemas.microsoft.com/office/powerpoint/2010/main" val="133989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B8146-5E34-4D93-86DF-3FB50899A7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516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B8146-5E34-4D93-86DF-3FB50899A7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958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5E0AA2F-ED16-45DB-9E01-4F5E2372AC67}"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2B1A33-BD29-4249-8A0A-978B6FA6EA22}" type="slidenum">
              <a:rPr lang="en-GB" smtClean="0"/>
              <a:t>‹#›</a:t>
            </a:fld>
            <a:endParaRPr lang="en-GB"/>
          </a:p>
        </p:txBody>
      </p:sp>
    </p:spTree>
    <p:extLst>
      <p:ext uri="{BB962C8B-B14F-4D97-AF65-F5344CB8AC3E}">
        <p14:creationId xmlns:p14="http://schemas.microsoft.com/office/powerpoint/2010/main" val="1411953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E0AA2F-ED16-45DB-9E01-4F5E2372AC67}"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2B1A33-BD29-4249-8A0A-978B6FA6EA22}" type="slidenum">
              <a:rPr lang="en-GB" smtClean="0"/>
              <a:t>‹#›</a:t>
            </a:fld>
            <a:endParaRPr lang="en-GB"/>
          </a:p>
        </p:txBody>
      </p:sp>
    </p:spTree>
    <p:extLst>
      <p:ext uri="{BB962C8B-B14F-4D97-AF65-F5344CB8AC3E}">
        <p14:creationId xmlns:p14="http://schemas.microsoft.com/office/powerpoint/2010/main" val="363845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E0AA2F-ED16-45DB-9E01-4F5E2372AC67}"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2B1A33-BD29-4249-8A0A-978B6FA6EA22}" type="slidenum">
              <a:rPr lang="en-GB" smtClean="0"/>
              <a:t>‹#›</a:t>
            </a:fld>
            <a:endParaRPr lang="en-GB"/>
          </a:p>
        </p:txBody>
      </p:sp>
    </p:spTree>
    <p:extLst>
      <p:ext uri="{BB962C8B-B14F-4D97-AF65-F5344CB8AC3E}">
        <p14:creationId xmlns:p14="http://schemas.microsoft.com/office/powerpoint/2010/main" val="2186599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Rectangle 8">
            <a:extLst>
              <a:ext uri="{FF2B5EF4-FFF2-40B4-BE49-F238E27FC236}">
                <a16:creationId xmlns:a16="http://schemas.microsoft.com/office/drawing/2014/main" id="{35A5E0C0-49CD-4BB2-989D-178D76438B2A}"/>
              </a:ext>
            </a:extLst>
          </p:cNvPr>
          <p:cNvSpPr/>
          <p:nvPr userDrawn="1"/>
        </p:nvSpPr>
        <p:spPr>
          <a:xfrm>
            <a:off x="340333" y="0"/>
            <a:ext cx="5755666" cy="537667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a:extLst>
              <a:ext uri="{FF2B5EF4-FFF2-40B4-BE49-F238E27FC236}">
                <a16:creationId xmlns:a16="http://schemas.microsoft.com/office/drawing/2014/main" id="{D54B3967-A66C-4642-9157-040D6A302CD0}"/>
              </a:ext>
            </a:extLst>
          </p:cNvPr>
          <p:cNvCxnSpPr>
            <a:cxnSpLocks/>
          </p:cNvCxnSpPr>
          <p:nvPr userDrawn="1"/>
        </p:nvCxnSpPr>
        <p:spPr>
          <a:xfrm>
            <a:off x="9836861" y="6416675"/>
            <a:ext cx="1130" cy="441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B78F5F5B-B87F-4AED-8A8F-A97E674049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5325" y="344045"/>
            <a:ext cx="1906776" cy="208554"/>
          </a:xfrm>
          <a:prstGeom prst="rect">
            <a:avLst/>
          </a:prstGeom>
        </p:spPr>
      </p:pic>
      <p:sp>
        <p:nvSpPr>
          <p:cNvPr id="11" name="Title 1">
            <a:extLst>
              <a:ext uri="{FF2B5EF4-FFF2-40B4-BE49-F238E27FC236}">
                <a16:creationId xmlns:a16="http://schemas.microsoft.com/office/drawing/2014/main" id="{D6B23115-8CA6-4C13-92FF-E20432A958EC}"/>
              </a:ext>
            </a:extLst>
          </p:cNvPr>
          <p:cNvSpPr>
            <a:spLocks noGrp="1"/>
          </p:cNvSpPr>
          <p:nvPr>
            <p:ph type="ctrTitle"/>
          </p:nvPr>
        </p:nvSpPr>
        <p:spPr>
          <a:xfrm>
            <a:off x="695325" y="1676401"/>
            <a:ext cx="4844004" cy="1890308"/>
          </a:xfrm>
        </p:spPr>
        <p:txBody>
          <a:bodyPr anchor="t">
            <a:noAutofit/>
          </a:bodyPr>
          <a:lstStyle>
            <a:lvl1pPr algn="l">
              <a:defRPr sz="4800" spc="-100" baseline="0">
                <a:solidFill>
                  <a:schemeClr val="tx1"/>
                </a:solidFill>
              </a:defRPr>
            </a:lvl1pPr>
          </a:lstStyle>
          <a:p>
            <a:r>
              <a:rPr lang="en-US"/>
              <a:t>Click to edit Master title style</a:t>
            </a:r>
            <a:endParaRPr lang="en-GB" dirty="0"/>
          </a:p>
        </p:txBody>
      </p:sp>
      <p:sp>
        <p:nvSpPr>
          <p:cNvPr id="12" name="Subtitle 2">
            <a:extLst>
              <a:ext uri="{FF2B5EF4-FFF2-40B4-BE49-F238E27FC236}">
                <a16:creationId xmlns:a16="http://schemas.microsoft.com/office/drawing/2014/main" id="{71EB757A-9057-4096-B1BD-563E781687E3}"/>
              </a:ext>
            </a:extLst>
          </p:cNvPr>
          <p:cNvSpPr>
            <a:spLocks noGrp="1"/>
          </p:cNvSpPr>
          <p:nvPr>
            <p:ph type="subTitle" idx="1"/>
          </p:nvPr>
        </p:nvSpPr>
        <p:spPr>
          <a:xfrm>
            <a:off x="695325" y="3783700"/>
            <a:ext cx="4844004" cy="664797"/>
          </a:xfrm>
        </p:spPr>
        <p:txBody>
          <a:bodyPr anchor="t">
            <a:noAutofit/>
          </a:bodyPr>
          <a:lstStyle>
            <a:lvl1pPr marL="0" indent="0" algn="l">
              <a:buNone/>
              <a:defRPr sz="2400" b="0" spc="-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Date Placeholder 3">
            <a:extLst>
              <a:ext uri="{FF2B5EF4-FFF2-40B4-BE49-F238E27FC236}">
                <a16:creationId xmlns:a16="http://schemas.microsoft.com/office/drawing/2014/main" id="{86D8B862-67C6-40B8-99A5-0E3E8133007B}"/>
              </a:ext>
            </a:extLst>
          </p:cNvPr>
          <p:cNvSpPr>
            <a:spLocks noGrp="1"/>
          </p:cNvSpPr>
          <p:nvPr>
            <p:ph type="dt" sz="half" idx="10"/>
          </p:nvPr>
        </p:nvSpPr>
        <p:spPr>
          <a:xfrm>
            <a:off x="695325" y="4914868"/>
            <a:ext cx="2460446" cy="184666"/>
          </a:xfrm>
          <a:prstGeom prst="rect">
            <a:avLst/>
          </a:prstGeom>
        </p:spPr>
        <p:txBody>
          <a:bodyPr lIns="0" tIns="0" rIns="0" bIns="0">
            <a:noAutofit/>
          </a:bodyPr>
          <a:lstStyle>
            <a:lvl1pPr>
              <a:defRPr sz="1200" b="1">
                <a:solidFill>
                  <a:schemeClr val="tx1"/>
                </a:solidFill>
              </a:defRPr>
            </a:lvl1pPr>
          </a:lstStyle>
          <a:p>
            <a:fld id="{B4D15C0B-3250-490C-9F8D-7B8FDEE2E8AF}" type="datetime1">
              <a:rPr lang="en-GB" smtClean="0"/>
              <a:pPr/>
              <a:t>12/09/2024</a:t>
            </a:fld>
            <a:endParaRPr lang="en-GB" dirty="0"/>
          </a:p>
        </p:txBody>
      </p:sp>
    </p:spTree>
    <p:extLst>
      <p:ext uri="{BB962C8B-B14F-4D97-AF65-F5344CB8AC3E}">
        <p14:creationId xmlns:p14="http://schemas.microsoft.com/office/powerpoint/2010/main" val="79620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FF8EDE-6C38-4F6D-A8C2-E8E1D79FC5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244A373A-D4A8-44CF-B9E1-2BEF30C3A8B3}"/>
              </a:ext>
            </a:extLst>
          </p:cNvPr>
          <p:cNvSpPr>
            <a:spLocks noGrp="1"/>
          </p:cNvSpPr>
          <p:nvPr>
            <p:ph type="title"/>
          </p:nvPr>
        </p:nvSpPr>
        <p:spPr/>
        <p:txBody>
          <a:bodyPr/>
          <a:lstStyle/>
          <a:p>
            <a:r>
              <a:rPr lang="en-US"/>
              <a:t>Click to edit Master title style</a:t>
            </a:r>
            <a:endParaRPr lang="en-GB"/>
          </a:p>
        </p:txBody>
      </p:sp>
      <p:sp>
        <p:nvSpPr>
          <p:cNvPr id="10" name="Slide Number Placeholder 9">
            <a:extLst>
              <a:ext uri="{FF2B5EF4-FFF2-40B4-BE49-F238E27FC236}">
                <a16:creationId xmlns:a16="http://schemas.microsoft.com/office/drawing/2014/main" id="{CF5B072C-439E-4A3A-97DB-CE2C7762CDE3}"/>
              </a:ext>
            </a:extLst>
          </p:cNvPr>
          <p:cNvSpPr>
            <a:spLocks noGrp="1"/>
          </p:cNvSpPr>
          <p:nvPr>
            <p:ph type="sldNum" sz="quarter" idx="11"/>
          </p:nvPr>
        </p:nvSpPr>
        <p:spPr/>
        <p:txBody>
          <a:bodyPr/>
          <a:lstStyle>
            <a:lvl1pPr>
              <a:defRPr>
                <a:solidFill>
                  <a:sysClr val="windowText" lastClr="000000"/>
                </a:solidFill>
              </a:defRPr>
            </a:lvl1pPr>
          </a:lstStyle>
          <a:p>
            <a:pPr>
              <a:defRPr/>
            </a:pPr>
            <a:fld id="{F3FFD24D-4CAF-4DBF-AC7A-6FDB2CE2E9DF}" type="slidenum">
              <a:rPr lang="en-GB" smtClean="0"/>
              <a:pPr>
                <a:defRPr/>
              </a:pPr>
              <a:t>‹#›</a:t>
            </a:fld>
            <a:endParaRPr lang="en-GB" dirty="0"/>
          </a:p>
        </p:txBody>
      </p:sp>
    </p:spTree>
    <p:extLst>
      <p:ext uri="{BB962C8B-B14F-4D97-AF65-F5344CB8AC3E}">
        <p14:creationId xmlns:p14="http://schemas.microsoft.com/office/powerpoint/2010/main" val="4066315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43AB2-AF1F-4100-B2EF-AB42B198CFF3}"/>
              </a:ext>
            </a:extLst>
          </p:cNvPr>
          <p:cNvSpPr>
            <a:spLocks noGrp="1"/>
          </p:cNvSpPr>
          <p:nvPr>
            <p:ph sz="half" idx="1"/>
          </p:nvPr>
        </p:nvSpPr>
        <p:spPr>
          <a:xfrm>
            <a:off x="695325" y="1808116"/>
            <a:ext cx="5184000" cy="4212000"/>
          </a:xfrm>
        </p:spPr>
        <p:txBody>
          <a:bodyPr/>
          <a:lstStyle>
            <a:lvl1pPr marL="0" indent="0">
              <a:buNone/>
              <a:defRPr sz="2000" b="1">
                <a:solidFill>
                  <a:schemeClr val="bg1"/>
                </a:solidFill>
              </a:defRPr>
            </a:lvl1pPr>
            <a:lvl2pPr marL="0" indent="0">
              <a:buNone/>
              <a:defRPr sz="2000">
                <a:solidFill>
                  <a:schemeClr val="bg1"/>
                </a:solidFill>
              </a:defRPr>
            </a:lvl2pPr>
            <a:lvl3pPr marL="180975" indent="-180975">
              <a:defRPr>
                <a:solidFill>
                  <a:schemeClr val="bg1"/>
                </a:solidFill>
              </a:defRPr>
            </a:lvl3pPr>
            <a:lvl4pPr marL="539750" indent="-180975">
              <a:defRPr>
                <a:solidFill>
                  <a:schemeClr val="bg1"/>
                </a:solidFill>
              </a:defRPr>
            </a:lvl4pPr>
            <a:lvl5pPr marL="896938" indent="-180975">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7577180C-CE48-41B5-9518-8F81AE9A9DCE}"/>
              </a:ext>
            </a:extLst>
          </p:cNvPr>
          <p:cNvSpPr>
            <a:spLocks noGrp="1"/>
          </p:cNvSpPr>
          <p:nvPr>
            <p:ph sz="half" idx="2"/>
          </p:nvPr>
        </p:nvSpPr>
        <p:spPr>
          <a:xfrm>
            <a:off x="6312675" y="1808163"/>
            <a:ext cx="5184000" cy="4212000"/>
          </a:xfrm>
        </p:spPr>
        <p:txBody>
          <a:bodyPr/>
          <a:lstStyle>
            <a:lvl1pPr marL="0" indent="0">
              <a:buNone/>
              <a:defRPr sz="2000" b="1">
                <a:solidFill>
                  <a:schemeClr val="bg1"/>
                </a:solidFill>
              </a:defRPr>
            </a:lvl1pPr>
            <a:lvl2pPr marL="0" indent="0">
              <a:buNone/>
              <a:defRPr sz="2000">
                <a:solidFill>
                  <a:schemeClr val="bg1"/>
                </a:solidFill>
              </a:defRPr>
            </a:lvl2pPr>
            <a:lvl3pPr marL="180975" indent="-180975">
              <a:defRPr>
                <a:solidFill>
                  <a:schemeClr val="bg1"/>
                </a:solidFill>
              </a:defRPr>
            </a:lvl3pPr>
            <a:lvl4pPr marL="539750" indent="-180975">
              <a:defRPr>
                <a:solidFill>
                  <a:schemeClr val="bg1"/>
                </a:solidFill>
              </a:defRPr>
            </a:lvl4pPr>
            <a:lvl5pPr marL="896938" indent="-180975">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7">
            <a:extLst>
              <a:ext uri="{FF2B5EF4-FFF2-40B4-BE49-F238E27FC236}">
                <a16:creationId xmlns:a16="http://schemas.microsoft.com/office/drawing/2014/main" id="{24676D1C-D4B9-40E2-8B01-C2D100F3A46F}"/>
              </a:ext>
            </a:extLst>
          </p:cNvPr>
          <p:cNvSpPr>
            <a:spLocks noGrp="1"/>
          </p:cNvSpPr>
          <p:nvPr>
            <p:ph type="title"/>
          </p:nvPr>
        </p:nvSpPr>
        <p:spPr/>
        <p:txBody>
          <a:bodyPr/>
          <a:lstStyle/>
          <a:p>
            <a:r>
              <a:rPr lang="en-US"/>
              <a:t>Click to edit Master title style</a:t>
            </a:r>
            <a:endParaRPr lang="en-GB"/>
          </a:p>
        </p:txBody>
      </p:sp>
      <p:sp>
        <p:nvSpPr>
          <p:cNvPr id="11" name="Slide Number Placeholder 10">
            <a:extLst>
              <a:ext uri="{FF2B5EF4-FFF2-40B4-BE49-F238E27FC236}">
                <a16:creationId xmlns:a16="http://schemas.microsoft.com/office/drawing/2014/main" id="{FE8E92E8-85C4-4799-A904-38ECC3ACF869}"/>
              </a:ext>
            </a:extLst>
          </p:cNvPr>
          <p:cNvSpPr>
            <a:spLocks noGrp="1"/>
          </p:cNvSpPr>
          <p:nvPr>
            <p:ph type="sldNum" sz="quarter" idx="11"/>
          </p:nvPr>
        </p:nvSpPr>
        <p:spPr/>
        <p:txBody>
          <a:bodyPr/>
          <a:lstStyle>
            <a:lvl1pPr>
              <a:defRPr>
                <a:solidFill>
                  <a:sysClr val="windowText" lastClr="000000"/>
                </a:solidFill>
              </a:defRPr>
            </a:lvl1pPr>
          </a:lstStyle>
          <a:p>
            <a:pPr>
              <a:defRPr/>
            </a:pPr>
            <a:fld id="{F3FFD24D-4CAF-4DBF-AC7A-6FDB2CE2E9DF}" type="slidenum">
              <a:rPr lang="en-GB" smtClean="0"/>
              <a:pPr>
                <a:defRPr/>
              </a:pPr>
              <a:t>‹#›</a:t>
            </a:fld>
            <a:endParaRPr lang="en-GB" dirty="0"/>
          </a:p>
        </p:txBody>
      </p:sp>
    </p:spTree>
    <p:extLst>
      <p:ext uri="{BB962C8B-B14F-4D97-AF65-F5344CB8AC3E}">
        <p14:creationId xmlns:p14="http://schemas.microsoft.com/office/powerpoint/2010/main" val="539787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43AB2-AF1F-4100-B2EF-AB42B198CFF3}"/>
              </a:ext>
            </a:extLst>
          </p:cNvPr>
          <p:cNvSpPr>
            <a:spLocks noGrp="1"/>
          </p:cNvSpPr>
          <p:nvPr>
            <p:ph sz="half" idx="1"/>
          </p:nvPr>
        </p:nvSpPr>
        <p:spPr>
          <a:xfrm>
            <a:off x="695325" y="1808118"/>
            <a:ext cx="3348000" cy="4212000"/>
          </a:xfrm>
        </p:spPr>
        <p:txBody>
          <a:bodyPr/>
          <a:lstStyle>
            <a:lvl1pPr marL="0" indent="0">
              <a:buNone/>
              <a:defRPr sz="2000" b="1">
                <a:solidFill>
                  <a:schemeClr val="bg1"/>
                </a:solidFill>
              </a:defRPr>
            </a:lvl1pPr>
            <a:lvl2pPr marL="0" indent="0">
              <a:buNone/>
              <a:defRPr sz="2000">
                <a:solidFill>
                  <a:schemeClr val="bg1"/>
                </a:solidFill>
              </a:defRPr>
            </a:lvl2pPr>
            <a:lvl3pPr marL="180975" indent="-180975">
              <a:defRPr>
                <a:solidFill>
                  <a:schemeClr val="bg1"/>
                </a:solidFill>
              </a:defRPr>
            </a:lvl3pPr>
            <a:lvl4pPr marL="539750" indent="-180975">
              <a:defRPr>
                <a:solidFill>
                  <a:schemeClr val="bg1"/>
                </a:solidFill>
              </a:defRPr>
            </a:lvl4pPr>
            <a:lvl5pPr marL="896938" indent="-180975">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7577180C-CE48-41B5-9518-8F81AE9A9DCE}"/>
              </a:ext>
            </a:extLst>
          </p:cNvPr>
          <p:cNvSpPr>
            <a:spLocks noGrp="1"/>
          </p:cNvSpPr>
          <p:nvPr>
            <p:ph sz="half" idx="2"/>
          </p:nvPr>
        </p:nvSpPr>
        <p:spPr>
          <a:xfrm>
            <a:off x="4422000" y="1808163"/>
            <a:ext cx="3348000" cy="4212000"/>
          </a:xfrm>
        </p:spPr>
        <p:txBody>
          <a:bodyPr/>
          <a:lstStyle>
            <a:lvl1pPr marL="0" indent="0">
              <a:buNone/>
              <a:defRPr sz="2000" b="1">
                <a:solidFill>
                  <a:schemeClr val="bg1"/>
                </a:solidFill>
              </a:defRPr>
            </a:lvl1pPr>
            <a:lvl2pPr marL="0" indent="0">
              <a:buNone/>
              <a:defRPr sz="2000">
                <a:solidFill>
                  <a:schemeClr val="bg1"/>
                </a:solidFill>
              </a:defRPr>
            </a:lvl2pPr>
            <a:lvl3pPr marL="180975" indent="-180975">
              <a:defRPr>
                <a:solidFill>
                  <a:schemeClr val="bg1"/>
                </a:solidFill>
              </a:defRPr>
            </a:lvl3pPr>
            <a:lvl4pPr marL="539750" indent="-180975">
              <a:defRPr>
                <a:solidFill>
                  <a:schemeClr val="bg1"/>
                </a:solidFill>
              </a:defRPr>
            </a:lvl4pPr>
            <a:lvl5pPr marL="896938" indent="-180975">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a:extLst>
              <a:ext uri="{FF2B5EF4-FFF2-40B4-BE49-F238E27FC236}">
                <a16:creationId xmlns:a16="http://schemas.microsoft.com/office/drawing/2014/main" id="{38B97FAE-8200-458E-86A2-0A61CECF3EA0}"/>
              </a:ext>
            </a:extLst>
          </p:cNvPr>
          <p:cNvSpPr>
            <a:spLocks noGrp="1"/>
          </p:cNvSpPr>
          <p:nvPr>
            <p:ph sz="half" idx="13"/>
          </p:nvPr>
        </p:nvSpPr>
        <p:spPr>
          <a:xfrm>
            <a:off x="8148675" y="1808163"/>
            <a:ext cx="3348000" cy="4212000"/>
          </a:xfrm>
        </p:spPr>
        <p:txBody>
          <a:bodyPr/>
          <a:lstStyle>
            <a:lvl1pPr marL="0" indent="0">
              <a:buNone/>
              <a:defRPr sz="2000" b="1">
                <a:solidFill>
                  <a:schemeClr val="bg1"/>
                </a:solidFill>
              </a:defRPr>
            </a:lvl1pPr>
            <a:lvl2pPr marL="0" indent="0">
              <a:buNone/>
              <a:defRPr sz="2000">
                <a:solidFill>
                  <a:schemeClr val="bg1"/>
                </a:solidFill>
              </a:defRPr>
            </a:lvl2pPr>
            <a:lvl3pPr marL="180975" indent="-180975">
              <a:defRPr>
                <a:solidFill>
                  <a:schemeClr val="bg1"/>
                </a:solidFill>
              </a:defRPr>
            </a:lvl3pPr>
            <a:lvl4pPr marL="539750" indent="-180975">
              <a:defRPr>
                <a:solidFill>
                  <a:schemeClr val="bg1"/>
                </a:solidFill>
              </a:defRPr>
            </a:lvl4pPr>
            <a:lvl5pPr marL="896938" indent="-180975">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8">
            <a:extLst>
              <a:ext uri="{FF2B5EF4-FFF2-40B4-BE49-F238E27FC236}">
                <a16:creationId xmlns:a16="http://schemas.microsoft.com/office/drawing/2014/main" id="{B656C807-8DC5-4ABD-A3A2-394DA64A5EB5}"/>
              </a:ext>
            </a:extLst>
          </p:cNvPr>
          <p:cNvSpPr>
            <a:spLocks noGrp="1"/>
          </p:cNvSpPr>
          <p:nvPr>
            <p:ph type="title"/>
          </p:nvPr>
        </p:nvSpPr>
        <p:spPr/>
        <p:txBody>
          <a:bodyPr/>
          <a:lstStyle/>
          <a:p>
            <a:r>
              <a:rPr lang="en-US"/>
              <a:t>Click to edit Master title style</a:t>
            </a:r>
            <a:endParaRPr lang="en-GB"/>
          </a:p>
        </p:txBody>
      </p:sp>
      <p:sp>
        <p:nvSpPr>
          <p:cNvPr id="12" name="Slide Number Placeholder 11">
            <a:extLst>
              <a:ext uri="{FF2B5EF4-FFF2-40B4-BE49-F238E27FC236}">
                <a16:creationId xmlns:a16="http://schemas.microsoft.com/office/drawing/2014/main" id="{54EFD1BC-581A-40F7-9AB6-193116C2F10B}"/>
              </a:ext>
            </a:extLst>
          </p:cNvPr>
          <p:cNvSpPr>
            <a:spLocks noGrp="1"/>
          </p:cNvSpPr>
          <p:nvPr>
            <p:ph type="sldNum" sz="quarter" idx="15"/>
          </p:nvPr>
        </p:nvSpPr>
        <p:spPr/>
        <p:txBody>
          <a:bodyPr/>
          <a:lstStyle>
            <a:lvl1pPr>
              <a:defRPr>
                <a:solidFill>
                  <a:sysClr val="windowText" lastClr="000000"/>
                </a:solidFill>
              </a:defRPr>
            </a:lvl1pPr>
          </a:lstStyle>
          <a:p>
            <a:pPr>
              <a:defRPr/>
            </a:pPr>
            <a:fld id="{F3FFD24D-4CAF-4DBF-AC7A-6FDB2CE2E9DF}" type="slidenum">
              <a:rPr lang="en-GB" smtClean="0"/>
              <a:pPr>
                <a:defRPr/>
              </a:pPr>
              <a:t>‹#›</a:t>
            </a:fld>
            <a:endParaRPr lang="en-GB" dirty="0"/>
          </a:p>
        </p:txBody>
      </p:sp>
    </p:spTree>
    <p:extLst>
      <p:ext uri="{BB962C8B-B14F-4D97-AF65-F5344CB8AC3E}">
        <p14:creationId xmlns:p14="http://schemas.microsoft.com/office/powerpoint/2010/main" val="578396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D3DC4D-FE11-4A81-9836-8BB31D6C5A19}"/>
              </a:ext>
            </a:extLst>
          </p:cNvPr>
          <p:cNvSpPr/>
          <p:nvPr userDrawn="1"/>
        </p:nvSpPr>
        <p:spPr>
          <a:xfrm>
            <a:off x="-29900" y="6237717"/>
            <a:ext cx="12221900" cy="620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C7D1FD96-95A5-4D23-96FA-51B8F359005B}"/>
              </a:ext>
            </a:extLst>
          </p:cNvPr>
          <p:cNvSpPr/>
          <p:nvPr userDrawn="1"/>
        </p:nvSpPr>
        <p:spPr>
          <a:xfrm>
            <a:off x="0" y="1"/>
            <a:ext cx="12192000" cy="1449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9778AB70-530F-4327-8F56-196DE3392275}"/>
              </a:ext>
            </a:extLst>
          </p:cNvPr>
          <p:cNvSpPr>
            <a:spLocks noGrp="1"/>
          </p:cNvSpPr>
          <p:nvPr>
            <p:ph type="title"/>
          </p:nvPr>
        </p:nvSpPr>
        <p:spPr/>
        <p:txBody>
          <a:bodyPr lIns="0"/>
          <a:lstStyle/>
          <a:p>
            <a:r>
              <a:rPr lang="en-US"/>
              <a:t>Click to edit Master title style</a:t>
            </a:r>
            <a:endParaRPr lang="en-GB"/>
          </a:p>
        </p:txBody>
      </p:sp>
      <p:pic>
        <p:nvPicPr>
          <p:cNvPr id="11" name="Graphic 10">
            <a:extLst>
              <a:ext uri="{FF2B5EF4-FFF2-40B4-BE49-F238E27FC236}">
                <a16:creationId xmlns:a16="http://schemas.microsoft.com/office/drawing/2014/main" id="{10BB81BD-EE7D-45C7-92CC-AFC42344EE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56675" y="6420757"/>
            <a:ext cx="1440000" cy="157501"/>
          </a:xfrm>
          <a:prstGeom prst="rect">
            <a:avLst/>
          </a:prstGeom>
        </p:spPr>
      </p:pic>
      <p:cxnSp>
        <p:nvCxnSpPr>
          <p:cNvPr id="12" name="Straight Connector 11">
            <a:extLst>
              <a:ext uri="{FF2B5EF4-FFF2-40B4-BE49-F238E27FC236}">
                <a16:creationId xmlns:a16="http://schemas.microsoft.com/office/drawing/2014/main" id="{A47F501D-6718-40B7-8C99-5598217B3151}"/>
              </a:ext>
            </a:extLst>
          </p:cNvPr>
          <p:cNvCxnSpPr>
            <a:cxnSpLocks/>
          </p:cNvCxnSpPr>
          <p:nvPr userDrawn="1"/>
        </p:nvCxnSpPr>
        <p:spPr>
          <a:xfrm>
            <a:off x="9836861" y="6416675"/>
            <a:ext cx="1130" cy="441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A3D3E170-BD5A-4C22-B7A2-4ED5657E540A}"/>
              </a:ext>
            </a:extLst>
          </p:cNvPr>
          <p:cNvSpPr>
            <a:spLocks noGrp="1"/>
          </p:cNvSpPr>
          <p:nvPr>
            <p:ph type="sldNum" sz="quarter" idx="11"/>
          </p:nvPr>
        </p:nvSpPr>
        <p:spPr/>
        <p:txBody>
          <a:bodyPr/>
          <a:lstStyle>
            <a:lvl1pPr>
              <a:defRPr>
                <a:solidFill>
                  <a:sysClr val="windowText" lastClr="000000"/>
                </a:solidFill>
              </a:defRPr>
            </a:lvl1pPr>
          </a:lstStyle>
          <a:p>
            <a:pPr>
              <a:defRPr/>
            </a:pPr>
            <a:fld id="{F3FFD24D-4CAF-4DBF-AC7A-6FDB2CE2E9DF}" type="slidenum">
              <a:rPr lang="en-GB" smtClean="0"/>
              <a:pPr>
                <a:defRPr/>
              </a:pPr>
              <a:t>‹#›</a:t>
            </a:fld>
            <a:endParaRPr lang="en-GB" dirty="0"/>
          </a:p>
        </p:txBody>
      </p:sp>
    </p:spTree>
    <p:extLst>
      <p:ext uri="{BB962C8B-B14F-4D97-AF65-F5344CB8AC3E}">
        <p14:creationId xmlns:p14="http://schemas.microsoft.com/office/powerpoint/2010/main" val="281805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8A067B-CC2C-4647-8267-E4218C0B7CC1}"/>
              </a:ext>
            </a:extLst>
          </p:cNvPr>
          <p:cNvSpPr/>
          <p:nvPr userDrawn="1"/>
        </p:nvSpPr>
        <p:spPr>
          <a:xfrm>
            <a:off x="-29900" y="6237717"/>
            <a:ext cx="12221900" cy="620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BF25324A-AF19-4CAF-A233-4297A0AC8036}"/>
              </a:ext>
            </a:extLst>
          </p:cNvPr>
          <p:cNvCxnSpPr>
            <a:cxnSpLocks/>
          </p:cNvCxnSpPr>
          <p:nvPr userDrawn="1"/>
        </p:nvCxnSpPr>
        <p:spPr>
          <a:xfrm>
            <a:off x="9836861" y="6416675"/>
            <a:ext cx="1130" cy="441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1CDB400C-476C-4C69-818A-C5976F9D8869}"/>
              </a:ext>
            </a:extLst>
          </p:cNvPr>
          <p:cNvSpPr>
            <a:spLocks noGrp="1"/>
          </p:cNvSpPr>
          <p:nvPr>
            <p:ph type="sldNum" sz="quarter" idx="11"/>
          </p:nvPr>
        </p:nvSpPr>
        <p:spPr/>
        <p:txBody>
          <a:bodyPr/>
          <a:lstStyle>
            <a:lvl1pPr>
              <a:defRPr>
                <a:solidFill>
                  <a:sysClr val="windowText" lastClr="000000"/>
                </a:solidFill>
              </a:defRPr>
            </a:lvl1pPr>
          </a:lstStyle>
          <a:p>
            <a:pPr>
              <a:defRPr/>
            </a:pPr>
            <a:fld id="{F3FFD24D-4CAF-4DBF-AC7A-6FDB2CE2E9DF}" type="slidenum">
              <a:rPr lang="en-GB" smtClean="0"/>
              <a:pPr>
                <a:defRPr/>
              </a:pPr>
              <a:t>‹#›</a:t>
            </a:fld>
            <a:endParaRPr lang="en-GB" dirty="0"/>
          </a:p>
        </p:txBody>
      </p:sp>
      <p:pic>
        <p:nvPicPr>
          <p:cNvPr id="7" name="Graphic 6">
            <a:extLst>
              <a:ext uri="{FF2B5EF4-FFF2-40B4-BE49-F238E27FC236}">
                <a16:creationId xmlns:a16="http://schemas.microsoft.com/office/drawing/2014/main" id="{779ACB73-10A7-4237-A34E-3FF52CDA89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56675" y="6420757"/>
            <a:ext cx="1440000" cy="157501"/>
          </a:xfrm>
          <a:prstGeom prst="rect">
            <a:avLst/>
          </a:prstGeom>
        </p:spPr>
      </p:pic>
    </p:spTree>
    <p:extLst>
      <p:ext uri="{BB962C8B-B14F-4D97-AF65-F5344CB8AC3E}">
        <p14:creationId xmlns:p14="http://schemas.microsoft.com/office/powerpoint/2010/main" val="790762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l="97" t="8020" r="270" b="13171"/>
          <a:stretch/>
        </p:blipFill>
        <p:spPr>
          <a:xfrm>
            <a:off x="-197428" y="0"/>
            <a:ext cx="12389427" cy="6916004"/>
          </a:xfrm>
          <a:prstGeom prst="rect">
            <a:avLst/>
          </a:prstGeom>
          <a:noFill/>
          <a:ln w="88900" cap="sq">
            <a:noFill/>
            <a:miter lim="800000"/>
          </a:ln>
          <a:effectLst/>
          <a:scene3d>
            <a:camera prst="orthographicFront"/>
            <a:lightRig rig="twoPt" dir="t">
              <a:rot lat="0" lon="0" rev="7200000"/>
            </a:lightRig>
          </a:scene3d>
          <a:sp3d>
            <a:bevelT w="25400" h="19050"/>
            <a:contourClr>
              <a:srgbClr val="FFFFFF"/>
            </a:contourClr>
          </a:sp3d>
        </p:spPr>
      </p:pic>
      <p:sp>
        <p:nvSpPr>
          <p:cNvPr id="24" name="Rectangle 23">
            <a:extLst>
              <a:ext uri="{FF2B5EF4-FFF2-40B4-BE49-F238E27FC236}">
                <a16:creationId xmlns:a16="http://schemas.microsoft.com/office/drawing/2014/main" id="{35A5E0C0-49CD-4BB2-989D-178D76438B2A}"/>
              </a:ext>
            </a:extLst>
          </p:cNvPr>
          <p:cNvSpPr/>
          <p:nvPr userDrawn="1"/>
        </p:nvSpPr>
        <p:spPr>
          <a:xfrm>
            <a:off x="340334" y="0"/>
            <a:ext cx="5755666" cy="537667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Graphic 18">
            <a:extLst>
              <a:ext uri="{FF2B5EF4-FFF2-40B4-BE49-F238E27FC236}">
                <a16:creationId xmlns:a16="http://schemas.microsoft.com/office/drawing/2014/main" id="{B78F5F5B-B87F-4AED-8A8F-A97E674049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5325" y="344045"/>
            <a:ext cx="1906776" cy="208554"/>
          </a:xfrm>
          <a:prstGeom prst="rect">
            <a:avLst/>
          </a:prstGeom>
        </p:spPr>
      </p:pic>
      <p:sp>
        <p:nvSpPr>
          <p:cNvPr id="21" name="Title 1">
            <a:extLst>
              <a:ext uri="{FF2B5EF4-FFF2-40B4-BE49-F238E27FC236}">
                <a16:creationId xmlns:a16="http://schemas.microsoft.com/office/drawing/2014/main" id="{D6B23115-8CA6-4C13-92FF-E20432A958EC}"/>
              </a:ext>
            </a:extLst>
          </p:cNvPr>
          <p:cNvSpPr>
            <a:spLocks noGrp="1"/>
          </p:cNvSpPr>
          <p:nvPr>
            <p:ph type="ctrTitle"/>
          </p:nvPr>
        </p:nvSpPr>
        <p:spPr>
          <a:xfrm>
            <a:off x="695325" y="1676401"/>
            <a:ext cx="4844004" cy="1890308"/>
          </a:xfrm>
        </p:spPr>
        <p:txBody>
          <a:bodyPr anchor="t">
            <a:noAutofit/>
          </a:bodyPr>
          <a:lstStyle>
            <a:lvl1pPr algn="l">
              <a:defRPr sz="4800" spc="-100" baseline="0">
                <a:solidFill>
                  <a:schemeClr val="tx1"/>
                </a:solidFill>
              </a:defRPr>
            </a:lvl1pPr>
          </a:lstStyle>
          <a:p>
            <a:r>
              <a:rPr lang="en-US"/>
              <a:t>Click to edit Master title style</a:t>
            </a:r>
            <a:endParaRPr lang="en-GB" dirty="0"/>
          </a:p>
        </p:txBody>
      </p:sp>
      <p:sp>
        <p:nvSpPr>
          <p:cNvPr id="22" name="Subtitle 2">
            <a:extLst>
              <a:ext uri="{FF2B5EF4-FFF2-40B4-BE49-F238E27FC236}">
                <a16:creationId xmlns:a16="http://schemas.microsoft.com/office/drawing/2014/main" id="{71EB757A-9057-4096-B1BD-563E781687E3}"/>
              </a:ext>
            </a:extLst>
          </p:cNvPr>
          <p:cNvSpPr>
            <a:spLocks noGrp="1"/>
          </p:cNvSpPr>
          <p:nvPr>
            <p:ph type="subTitle" idx="1"/>
          </p:nvPr>
        </p:nvSpPr>
        <p:spPr>
          <a:xfrm>
            <a:off x="695325" y="3783700"/>
            <a:ext cx="4844004" cy="664797"/>
          </a:xfrm>
        </p:spPr>
        <p:txBody>
          <a:bodyPr anchor="t">
            <a:noAutofit/>
          </a:bodyPr>
          <a:lstStyle>
            <a:lvl1pPr marL="0" indent="0" algn="l">
              <a:buNone/>
              <a:defRPr sz="2400" b="0" spc="-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9" name="Date Placeholder 3">
            <a:extLst>
              <a:ext uri="{FF2B5EF4-FFF2-40B4-BE49-F238E27FC236}">
                <a16:creationId xmlns:a16="http://schemas.microsoft.com/office/drawing/2014/main" id="{86D8B862-67C6-40B8-99A5-0E3E8133007B}"/>
              </a:ext>
            </a:extLst>
          </p:cNvPr>
          <p:cNvSpPr>
            <a:spLocks noGrp="1"/>
          </p:cNvSpPr>
          <p:nvPr>
            <p:ph type="dt" sz="half" idx="10"/>
          </p:nvPr>
        </p:nvSpPr>
        <p:spPr>
          <a:xfrm>
            <a:off x="695325" y="4914868"/>
            <a:ext cx="2460446" cy="184666"/>
          </a:xfrm>
          <a:prstGeom prst="rect">
            <a:avLst/>
          </a:prstGeom>
        </p:spPr>
        <p:txBody>
          <a:bodyPr lIns="0" tIns="0" rIns="0" bIns="0">
            <a:noAutofit/>
          </a:bodyPr>
          <a:lstStyle>
            <a:lvl1pPr>
              <a:defRPr sz="1200" b="1">
                <a:solidFill>
                  <a:schemeClr val="tx1"/>
                </a:solidFill>
              </a:defRPr>
            </a:lvl1pPr>
          </a:lstStyle>
          <a:p>
            <a:fld id="{B4D15C0B-3250-490C-9F8D-7B8FDEE2E8AF}" type="datetime1">
              <a:rPr lang="en-GB" smtClean="0"/>
              <a:pPr/>
              <a:t>12/09/2024</a:t>
            </a:fld>
            <a:endParaRPr lang="en-GB" dirty="0"/>
          </a:p>
        </p:txBody>
      </p:sp>
    </p:spTree>
    <p:extLst>
      <p:ext uri="{BB962C8B-B14F-4D97-AF65-F5344CB8AC3E}">
        <p14:creationId xmlns:p14="http://schemas.microsoft.com/office/powerpoint/2010/main" val="329824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E0AA2F-ED16-45DB-9E01-4F5E2372AC67}"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2B1A33-BD29-4249-8A0A-978B6FA6EA22}" type="slidenum">
              <a:rPr lang="en-GB" smtClean="0"/>
              <a:t>‹#›</a:t>
            </a:fld>
            <a:endParaRPr lang="en-GB"/>
          </a:p>
        </p:txBody>
      </p:sp>
    </p:spTree>
    <p:extLst>
      <p:ext uri="{BB962C8B-B14F-4D97-AF65-F5344CB8AC3E}">
        <p14:creationId xmlns:p14="http://schemas.microsoft.com/office/powerpoint/2010/main" val="216625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E0AA2F-ED16-45DB-9E01-4F5E2372AC67}"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2B1A33-BD29-4249-8A0A-978B6FA6EA22}" type="slidenum">
              <a:rPr lang="en-GB" smtClean="0"/>
              <a:t>‹#›</a:t>
            </a:fld>
            <a:endParaRPr lang="en-GB"/>
          </a:p>
        </p:txBody>
      </p:sp>
    </p:spTree>
    <p:extLst>
      <p:ext uri="{BB962C8B-B14F-4D97-AF65-F5344CB8AC3E}">
        <p14:creationId xmlns:p14="http://schemas.microsoft.com/office/powerpoint/2010/main" val="198903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5E0AA2F-ED16-45DB-9E01-4F5E2372AC67}" type="datetimeFigureOut">
              <a:rPr lang="en-GB" smtClean="0"/>
              <a:t>12/09/2024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2B1A33-BD29-4249-8A0A-978B6FA6EA22}" type="slidenum">
              <a:rPr lang="en-GB" smtClean="0"/>
              <a:t>‹#›</a:t>
            </a:fld>
            <a:endParaRPr lang="en-GB"/>
          </a:p>
        </p:txBody>
      </p:sp>
    </p:spTree>
    <p:extLst>
      <p:ext uri="{BB962C8B-B14F-4D97-AF65-F5344CB8AC3E}">
        <p14:creationId xmlns:p14="http://schemas.microsoft.com/office/powerpoint/2010/main" val="1437839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5E0AA2F-ED16-45DB-9E01-4F5E2372AC67}" type="datetimeFigureOut">
              <a:rPr lang="en-GB" smtClean="0"/>
              <a:t>12/09/2024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2B1A33-BD29-4249-8A0A-978B6FA6EA22}" type="slidenum">
              <a:rPr lang="en-GB" smtClean="0"/>
              <a:t>‹#›</a:t>
            </a:fld>
            <a:endParaRPr lang="en-GB"/>
          </a:p>
        </p:txBody>
      </p:sp>
    </p:spTree>
    <p:extLst>
      <p:ext uri="{BB962C8B-B14F-4D97-AF65-F5344CB8AC3E}">
        <p14:creationId xmlns:p14="http://schemas.microsoft.com/office/powerpoint/2010/main" val="291088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5E0AA2F-ED16-45DB-9E01-4F5E2372AC67}" type="datetimeFigureOut">
              <a:rPr lang="en-GB" smtClean="0"/>
              <a:t>12/09/2024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2B1A33-BD29-4249-8A0A-978B6FA6EA22}" type="slidenum">
              <a:rPr lang="en-GB" smtClean="0"/>
              <a:t>‹#›</a:t>
            </a:fld>
            <a:endParaRPr lang="en-GB"/>
          </a:p>
        </p:txBody>
      </p:sp>
    </p:spTree>
    <p:extLst>
      <p:ext uri="{BB962C8B-B14F-4D97-AF65-F5344CB8AC3E}">
        <p14:creationId xmlns:p14="http://schemas.microsoft.com/office/powerpoint/2010/main" val="96221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0AA2F-ED16-45DB-9E01-4F5E2372AC67}" type="datetimeFigureOut">
              <a:rPr lang="en-GB" smtClean="0"/>
              <a:t>12/09/2024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2B1A33-BD29-4249-8A0A-978B6FA6EA22}" type="slidenum">
              <a:rPr lang="en-GB" smtClean="0"/>
              <a:t>‹#›</a:t>
            </a:fld>
            <a:endParaRPr lang="en-GB"/>
          </a:p>
        </p:txBody>
      </p:sp>
    </p:spTree>
    <p:extLst>
      <p:ext uri="{BB962C8B-B14F-4D97-AF65-F5344CB8AC3E}">
        <p14:creationId xmlns:p14="http://schemas.microsoft.com/office/powerpoint/2010/main" val="412954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E0AA2F-ED16-45DB-9E01-4F5E2372AC67}" type="datetimeFigureOut">
              <a:rPr lang="en-GB" smtClean="0"/>
              <a:t>12/09/2024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2B1A33-BD29-4249-8A0A-978B6FA6EA22}" type="slidenum">
              <a:rPr lang="en-GB" smtClean="0"/>
              <a:t>‹#›</a:t>
            </a:fld>
            <a:endParaRPr lang="en-GB"/>
          </a:p>
        </p:txBody>
      </p:sp>
    </p:spTree>
    <p:extLst>
      <p:ext uri="{BB962C8B-B14F-4D97-AF65-F5344CB8AC3E}">
        <p14:creationId xmlns:p14="http://schemas.microsoft.com/office/powerpoint/2010/main" val="365992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E0AA2F-ED16-45DB-9E01-4F5E2372AC67}" type="datetimeFigureOut">
              <a:rPr lang="en-GB" smtClean="0"/>
              <a:t>12/09/2024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2B1A33-BD29-4249-8A0A-978B6FA6EA22}" type="slidenum">
              <a:rPr lang="en-GB" smtClean="0"/>
              <a:t>‹#›</a:t>
            </a:fld>
            <a:endParaRPr lang="en-GB"/>
          </a:p>
        </p:txBody>
      </p:sp>
    </p:spTree>
    <p:extLst>
      <p:ext uri="{BB962C8B-B14F-4D97-AF65-F5344CB8AC3E}">
        <p14:creationId xmlns:p14="http://schemas.microsoft.com/office/powerpoint/2010/main" val="256191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0AA2F-ED16-45DB-9E01-4F5E2372AC67}" type="datetimeFigureOut">
              <a:rPr lang="en-GB" smtClean="0"/>
              <a:t>12/09/2024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B1A33-BD29-4249-8A0A-978B6FA6EA22}" type="slidenum">
              <a:rPr lang="en-GB" smtClean="0"/>
              <a:t>‹#›</a:t>
            </a:fld>
            <a:endParaRPr lang="en-GB"/>
          </a:p>
        </p:txBody>
      </p:sp>
    </p:spTree>
    <p:extLst>
      <p:ext uri="{BB962C8B-B14F-4D97-AF65-F5344CB8AC3E}">
        <p14:creationId xmlns:p14="http://schemas.microsoft.com/office/powerpoint/2010/main" val="686519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B7CAF6-694F-4FB4-AA05-619B8BF39AB7}"/>
              </a:ext>
            </a:extLst>
          </p:cNvPr>
          <p:cNvSpPr/>
          <p:nvPr/>
        </p:nvSpPr>
        <p:spPr>
          <a:xfrm>
            <a:off x="-29900" y="6237717"/>
            <a:ext cx="12221900" cy="620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1EFF4AB3-8551-48AE-B03A-5F15CAA98218}"/>
              </a:ext>
            </a:extLst>
          </p:cNvPr>
          <p:cNvSpPr/>
          <p:nvPr/>
        </p:nvSpPr>
        <p:spPr>
          <a:xfrm>
            <a:off x="0" y="1"/>
            <a:ext cx="12192000" cy="1449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Placeholder 1">
            <a:extLst>
              <a:ext uri="{FF2B5EF4-FFF2-40B4-BE49-F238E27FC236}">
                <a16:creationId xmlns:a16="http://schemas.microsoft.com/office/drawing/2014/main" id="{33A15F8C-C807-4023-BDF8-7B37DB82148F}"/>
              </a:ext>
            </a:extLst>
          </p:cNvPr>
          <p:cNvSpPr>
            <a:spLocks noGrp="1"/>
          </p:cNvSpPr>
          <p:nvPr>
            <p:ph type="title"/>
          </p:nvPr>
        </p:nvSpPr>
        <p:spPr>
          <a:xfrm>
            <a:off x="695325" y="548796"/>
            <a:ext cx="10801350" cy="631735"/>
          </a:xfrm>
          <a:prstGeom prst="rect">
            <a:avLst/>
          </a:prstGeom>
        </p:spPr>
        <p:txBody>
          <a:bodyPr vert="horz" lIns="0" tIns="0" rIns="0" bIns="0" rtlCol="0" anchor="b">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24DCE83-377C-432D-A8B6-D2622D6E2CAC}"/>
              </a:ext>
            </a:extLst>
          </p:cNvPr>
          <p:cNvSpPr>
            <a:spLocks noGrp="1"/>
          </p:cNvSpPr>
          <p:nvPr>
            <p:ph type="body" idx="1"/>
          </p:nvPr>
        </p:nvSpPr>
        <p:spPr>
          <a:xfrm>
            <a:off x="695325" y="1818664"/>
            <a:ext cx="10801350" cy="421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Graphic 12">
            <a:extLst>
              <a:ext uri="{FF2B5EF4-FFF2-40B4-BE49-F238E27FC236}">
                <a16:creationId xmlns:a16="http://schemas.microsoft.com/office/drawing/2014/main" id="{4187E42C-3E38-4783-804E-F8F6639A4A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56675" y="6420757"/>
            <a:ext cx="1440000" cy="157501"/>
          </a:xfrm>
          <a:prstGeom prst="rect">
            <a:avLst/>
          </a:prstGeom>
        </p:spPr>
      </p:pic>
      <p:cxnSp>
        <p:nvCxnSpPr>
          <p:cNvPr id="14" name="Straight Connector 13">
            <a:extLst>
              <a:ext uri="{FF2B5EF4-FFF2-40B4-BE49-F238E27FC236}">
                <a16:creationId xmlns:a16="http://schemas.microsoft.com/office/drawing/2014/main" id="{452DF57B-761A-4B44-AC55-FE166C125E60}"/>
              </a:ext>
            </a:extLst>
          </p:cNvPr>
          <p:cNvCxnSpPr>
            <a:cxnSpLocks/>
          </p:cNvCxnSpPr>
          <p:nvPr/>
        </p:nvCxnSpPr>
        <p:spPr>
          <a:xfrm>
            <a:off x="9836861" y="6416675"/>
            <a:ext cx="1130" cy="441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4C1AEA04-4934-46A9-BBBC-A4A517C71B39}"/>
              </a:ext>
            </a:extLst>
          </p:cNvPr>
          <p:cNvSpPr>
            <a:spLocks noGrp="1"/>
          </p:cNvSpPr>
          <p:nvPr>
            <p:ph type="sldNum" sz="quarter" idx="4"/>
          </p:nvPr>
        </p:nvSpPr>
        <p:spPr>
          <a:xfrm>
            <a:off x="9079714" y="6416675"/>
            <a:ext cx="499054" cy="161583"/>
          </a:xfrm>
          <a:prstGeom prst="rect">
            <a:avLst/>
          </a:prstGeom>
        </p:spPr>
        <p:txBody>
          <a:bodyPr vert="horz" lIns="0" tIns="0" rIns="0" bIns="0" rtlCol="0" anchor="ctr">
            <a:noAutofit/>
          </a:bodyPr>
          <a:lstStyle>
            <a:lvl1pPr algn="r">
              <a:defRPr sz="1050" b="1">
                <a:solidFill>
                  <a:sysClr val="windowText" lastClr="000000"/>
                </a:solidFill>
              </a:defRPr>
            </a:lvl1pPr>
          </a:lstStyle>
          <a:p>
            <a:pPr>
              <a:defRPr/>
            </a:pPr>
            <a:fld id="{F3FFD24D-4CAF-4DBF-AC7A-6FDB2CE2E9DF}" type="slidenum">
              <a:rPr lang="en-GB" smtClean="0"/>
              <a:pPr>
                <a:defRPr/>
              </a:pPr>
              <a:t>‹#›</a:t>
            </a:fld>
            <a:endParaRPr lang="en-GB" dirty="0"/>
          </a:p>
        </p:txBody>
      </p:sp>
    </p:spTree>
    <p:extLst>
      <p:ext uri="{BB962C8B-B14F-4D97-AF65-F5344CB8AC3E}">
        <p14:creationId xmlns:p14="http://schemas.microsoft.com/office/powerpoint/2010/main" val="136913313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p:txStyles>
    <p:titleStyle>
      <a:lvl1pPr algn="l" defTabSz="914400" rtl="0" eaLnBrk="1" latinLnBrk="0" hangingPunct="1">
        <a:lnSpc>
          <a:spcPct val="90000"/>
        </a:lnSpc>
        <a:spcBef>
          <a:spcPct val="0"/>
        </a:spcBef>
        <a:buNone/>
        <a:defRPr sz="3200" kern="1200" spc="-5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600"/>
        </a:spcAft>
        <a:buFont typeface="Arial" panose="020B0604020202020204" pitchFamily="34" charset="0"/>
        <a:buNone/>
        <a:defRPr sz="2400" b="1" kern="1200" spc="-50" baseline="0">
          <a:solidFill>
            <a:schemeClr val="bg1"/>
          </a:solidFill>
          <a:latin typeface="+mn-lt"/>
          <a:ea typeface="+mn-ea"/>
          <a:cs typeface="+mn-cs"/>
        </a:defRPr>
      </a:lvl1pPr>
      <a:lvl2pPr marL="0" indent="0" algn="l" defTabSz="914400" rtl="0" eaLnBrk="1" latinLnBrk="0" hangingPunct="1">
        <a:lnSpc>
          <a:spcPct val="90000"/>
        </a:lnSpc>
        <a:spcBef>
          <a:spcPts val="500"/>
        </a:spcBef>
        <a:spcAft>
          <a:spcPts val="600"/>
        </a:spcAft>
        <a:buFont typeface="Arial" panose="020B0604020202020204" pitchFamily="34" charset="0"/>
        <a:buNone/>
        <a:defRPr sz="2400" kern="1200" spc="-50" baseline="0">
          <a:solidFill>
            <a:schemeClr val="bg1"/>
          </a:solidFill>
          <a:latin typeface="+mn-lt"/>
          <a:ea typeface="+mn-ea"/>
          <a:cs typeface="+mn-cs"/>
        </a:defRPr>
      </a:lvl2pPr>
      <a:lvl3pPr marL="180975" indent="-180975" algn="l" defTabSz="914400" rtl="0" eaLnBrk="1" latinLnBrk="0" hangingPunct="1">
        <a:lnSpc>
          <a:spcPct val="90000"/>
        </a:lnSpc>
        <a:spcBef>
          <a:spcPts val="500"/>
        </a:spcBef>
        <a:spcAft>
          <a:spcPts val="600"/>
        </a:spcAft>
        <a:buFont typeface="Arial" panose="020B0604020202020204" pitchFamily="34" charset="0"/>
        <a:buChar char="•"/>
        <a:defRPr sz="2000" kern="1200" spc="-50" baseline="0">
          <a:solidFill>
            <a:schemeClr val="bg1"/>
          </a:solidFill>
          <a:latin typeface="+mn-lt"/>
          <a:ea typeface="+mn-ea"/>
          <a:cs typeface="+mn-cs"/>
        </a:defRPr>
      </a:lvl3pPr>
      <a:lvl4pPr marL="539750" indent="-180975" algn="l" defTabSz="914400" rtl="0" eaLnBrk="1" latinLnBrk="0" hangingPunct="1">
        <a:lnSpc>
          <a:spcPct val="90000"/>
        </a:lnSpc>
        <a:spcBef>
          <a:spcPts val="500"/>
        </a:spcBef>
        <a:spcAft>
          <a:spcPts val="600"/>
        </a:spcAft>
        <a:buFont typeface="Arial" panose="020B0604020202020204" pitchFamily="34" charset="0"/>
        <a:buChar char="•"/>
        <a:defRPr sz="1800" kern="1200" spc="-50" baseline="0">
          <a:solidFill>
            <a:schemeClr val="bg1"/>
          </a:solidFill>
          <a:latin typeface="+mn-lt"/>
          <a:ea typeface="+mn-ea"/>
          <a:cs typeface="+mn-cs"/>
        </a:defRPr>
      </a:lvl4pPr>
      <a:lvl5pPr marL="896938" indent="-180975" algn="l" defTabSz="914400" rtl="0" eaLnBrk="1" latinLnBrk="0" hangingPunct="1">
        <a:lnSpc>
          <a:spcPct val="90000"/>
        </a:lnSpc>
        <a:spcBef>
          <a:spcPts val="500"/>
        </a:spcBef>
        <a:spcAft>
          <a:spcPts val="600"/>
        </a:spcAft>
        <a:buFont typeface="Arial" panose="020B0604020202020204" pitchFamily="34" charset="0"/>
        <a:buChar char="•"/>
        <a:defRPr sz="1800" kern="1200" spc="-5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38">
          <p15:clr>
            <a:srgbClr val="F26B43"/>
          </p15:clr>
        </p15:guide>
        <p15:guide id="3" pos="7242">
          <p15:clr>
            <a:srgbClr val="F26B43"/>
          </p15:clr>
        </p15:guide>
        <p15:guide id="4" orient="horz" pos="2160">
          <p15:clr>
            <a:srgbClr val="F26B43"/>
          </p15:clr>
        </p15:guide>
        <p15:guide id="5" orient="horz" pos="3929">
          <p15:clr>
            <a:srgbClr val="F26B43"/>
          </p15:clr>
        </p15:guide>
        <p15:guide id="6" orient="horz" pos="4042">
          <p15:clr>
            <a:srgbClr val="F26B43"/>
          </p15:clr>
        </p15:guide>
        <p15:guide id="7" orient="horz" pos="346">
          <p15:clr>
            <a:srgbClr val="F26B43"/>
          </p15:clr>
        </p15:guide>
        <p15:guide id="8" orient="horz" pos="686">
          <p15:clr>
            <a:srgbClr val="F26B43"/>
          </p15:clr>
        </p15:guide>
        <p15:guide id="9" orient="horz" pos="913">
          <p15:clr>
            <a:srgbClr val="F26B43"/>
          </p15:clr>
        </p15:guide>
        <p15:guide id="10"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695325" y="1427019"/>
            <a:ext cx="4844004" cy="1890308"/>
          </a:xfrm>
        </p:spPr>
        <p:txBody>
          <a:bodyPr/>
          <a:lstStyle/>
          <a:p>
            <a:r>
              <a:rPr lang="en-GB" sz="5400" b="1" dirty="0"/>
              <a:t>Quality Induction</a:t>
            </a:r>
          </a:p>
        </p:txBody>
      </p:sp>
      <p:sp>
        <p:nvSpPr>
          <p:cNvPr id="8" name="Subtitle 2"/>
          <p:cNvSpPr>
            <a:spLocks noGrp="1"/>
          </p:cNvSpPr>
          <p:nvPr>
            <p:ph type="subTitle" idx="1"/>
          </p:nvPr>
        </p:nvSpPr>
        <p:spPr>
          <a:xfrm>
            <a:off x="695325" y="3317327"/>
            <a:ext cx="4844004" cy="664797"/>
          </a:xfrm>
        </p:spPr>
        <p:txBody>
          <a:bodyPr/>
          <a:lstStyle/>
          <a:p>
            <a:r>
              <a:rPr lang="en-GB" b="1" dirty="0"/>
              <a:t>James Walker &amp; Co Ltd</a:t>
            </a:r>
          </a:p>
          <a:p>
            <a:r>
              <a:rPr lang="en-GB" dirty="0"/>
              <a:t>Manufacturing Business Unit – Cockermouth, Cumbria, UK</a:t>
            </a:r>
          </a:p>
        </p:txBody>
      </p:sp>
      <p:sp>
        <p:nvSpPr>
          <p:cNvPr id="9" name="Date Placeholder 3"/>
          <p:cNvSpPr>
            <a:spLocks noGrp="1"/>
          </p:cNvSpPr>
          <p:nvPr>
            <p:ph type="dt" sz="half" idx="10"/>
          </p:nvPr>
        </p:nvSpPr>
        <p:spPr>
          <a:xfrm>
            <a:off x="695325" y="4914868"/>
            <a:ext cx="2460446" cy="184666"/>
          </a:xfrm>
        </p:spPr>
        <p:txBody>
          <a:bodyPr/>
          <a:lstStyle/>
          <a:p>
            <a:fld id="{B4D15C0B-3250-490C-9F8D-7B8FDEE2E8AF}" type="datetime1">
              <a:rPr lang="en-GB" smtClean="0"/>
              <a:pPr/>
              <a:t>12/09/2024</a:t>
            </a:fld>
            <a:endParaRPr lang="en-GB" dirty="0"/>
          </a:p>
        </p:txBody>
      </p:sp>
    </p:spTree>
    <p:custDataLst>
      <p:tags r:id="rId1"/>
    </p:custDataLst>
    <p:extLst>
      <p:ext uri="{BB962C8B-B14F-4D97-AF65-F5344CB8AC3E}">
        <p14:creationId xmlns:p14="http://schemas.microsoft.com/office/powerpoint/2010/main" val="8762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5CE3DE-D749-E4C0-F76E-EEA3C15C6F79}"/>
              </a:ext>
            </a:extLst>
          </p:cNvPr>
          <p:cNvSpPr>
            <a:spLocks noGrp="1"/>
          </p:cNvSpPr>
          <p:nvPr>
            <p:ph type="title"/>
          </p:nvPr>
        </p:nvSpPr>
        <p:spPr/>
        <p:txBody>
          <a:bodyPr/>
          <a:lstStyle/>
          <a:p>
            <a:r>
              <a:rPr lang="en-GB" dirty="0"/>
              <a:t>Example of fraud </a:t>
            </a:r>
          </a:p>
        </p:txBody>
      </p:sp>
      <p:sp>
        <p:nvSpPr>
          <p:cNvPr id="5" name="Slide Number Placeholder 4">
            <a:extLst>
              <a:ext uri="{FF2B5EF4-FFF2-40B4-BE49-F238E27FC236}">
                <a16:creationId xmlns:a16="http://schemas.microsoft.com/office/drawing/2014/main" id="{2306443E-7BFE-BCC3-28DD-69EF335735A8}"/>
              </a:ext>
            </a:extLst>
          </p:cNvPr>
          <p:cNvSpPr>
            <a:spLocks noGrp="1"/>
          </p:cNvSpPr>
          <p:nvPr>
            <p:ph type="sldNum" sz="quarter" idx="11"/>
          </p:nvPr>
        </p:nvSpPr>
        <p:spPr/>
        <p:txBody>
          <a:bodyPr/>
          <a:lstStyle/>
          <a:p>
            <a:pPr>
              <a:defRPr/>
            </a:pPr>
            <a:fld id="{F3FFD24D-4CAF-4DBF-AC7A-6FDB2CE2E9DF}" type="slidenum">
              <a:rPr lang="en-GB" smtClean="0"/>
              <a:pPr>
                <a:defRPr/>
              </a:pPr>
              <a:t>10</a:t>
            </a:fld>
            <a:endParaRPr lang="en-GB" dirty="0"/>
          </a:p>
        </p:txBody>
      </p:sp>
      <p:pic>
        <p:nvPicPr>
          <p:cNvPr id="7" name="Picture 6">
            <a:extLst>
              <a:ext uri="{FF2B5EF4-FFF2-40B4-BE49-F238E27FC236}">
                <a16:creationId xmlns:a16="http://schemas.microsoft.com/office/drawing/2014/main" id="{F6C107B5-FF7C-3384-CDE4-883BE259AFCC}"/>
              </a:ext>
            </a:extLst>
          </p:cNvPr>
          <p:cNvPicPr>
            <a:picLocks noChangeAspect="1"/>
          </p:cNvPicPr>
          <p:nvPr/>
        </p:nvPicPr>
        <p:blipFill>
          <a:blip r:embed="rId2"/>
          <a:stretch>
            <a:fillRect/>
          </a:stretch>
        </p:blipFill>
        <p:spPr>
          <a:xfrm>
            <a:off x="261975" y="1723539"/>
            <a:ext cx="4198058" cy="4208297"/>
          </a:xfrm>
          <a:prstGeom prst="rect">
            <a:avLst/>
          </a:prstGeom>
        </p:spPr>
      </p:pic>
      <p:sp>
        <p:nvSpPr>
          <p:cNvPr id="9" name="TextBox 8">
            <a:extLst>
              <a:ext uri="{FF2B5EF4-FFF2-40B4-BE49-F238E27FC236}">
                <a16:creationId xmlns:a16="http://schemas.microsoft.com/office/drawing/2014/main" id="{3F11DEF9-B484-327F-7D4B-C07C288BCD56}"/>
              </a:ext>
            </a:extLst>
          </p:cNvPr>
          <p:cNvSpPr txBox="1"/>
          <p:nvPr/>
        </p:nvSpPr>
        <p:spPr>
          <a:xfrm>
            <a:off x="4959221" y="1723539"/>
            <a:ext cx="6111550" cy="2308324"/>
          </a:xfrm>
          <a:prstGeom prst="rect">
            <a:avLst/>
          </a:prstGeom>
          <a:noFill/>
        </p:spPr>
        <p:txBody>
          <a:bodyPr wrap="square">
            <a:spAutoFit/>
          </a:bodyPr>
          <a:lstStyle/>
          <a:p>
            <a:pPr marL="285750" indent="-285750">
              <a:buFont typeface="Arial" panose="020B0604020202020204" pitchFamily="34" charset="0"/>
              <a:buChar char="•"/>
            </a:pPr>
            <a:r>
              <a:rPr lang="en-GB" dirty="0">
                <a:solidFill>
                  <a:schemeClr val="bg1"/>
                </a:solidFill>
              </a:rPr>
              <a:t>Intentional modification of a record / certificate, which no longer reflects the reality of the product </a:t>
            </a:r>
          </a:p>
          <a:p>
            <a:pPr marL="285750" indent="-285750">
              <a:buFont typeface="Arial" panose="020B0604020202020204" pitchFamily="34" charset="0"/>
              <a:buChar char="•"/>
            </a:pPr>
            <a:r>
              <a:rPr lang="en-GB" dirty="0">
                <a:solidFill>
                  <a:schemeClr val="bg1"/>
                </a:solidFill>
              </a:rPr>
              <a:t>Use of a stamp or signature of a person authorised to make an operation, by a person not authorised</a:t>
            </a:r>
          </a:p>
          <a:p>
            <a:pPr marL="285750" indent="-285750">
              <a:buFont typeface="Arial" panose="020B0604020202020204" pitchFamily="34" charset="0"/>
              <a:buChar char="•"/>
            </a:pPr>
            <a:r>
              <a:rPr lang="en-GB" dirty="0">
                <a:solidFill>
                  <a:schemeClr val="bg1"/>
                </a:solidFill>
              </a:rPr>
              <a:t>Intentional non-declaration of non-compliant product</a:t>
            </a:r>
          </a:p>
          <a:p>
            <a:pPr marL="285750" indent="-285750">
              <a:buFont typeface="Arial" panose="020B0604020202020204" pitchFamily="34" charset="0"/>
              <a:buChar char="•"/>
            </a:pPr>
            <a:r>
              <a:rPr lang="en-GB" dirty="0">
                <a:solidFill>
                  <a:schemeClr val="bg1"/>
                </a:solidFill>
              </a:rPr>
              <a:t>Use of unrepresentative parts or deliberate modification of normal conditions, to favour acceptance, tests, or test results</a:t>
            </a:r>
          </a:p>
        </p:txBody>
      </p:sp>
      <p:sp>
        <p:nvSpPr>
          <p:cNvPr id="10" name="TextBox 9">
            <a:extLst>
              <a:ext uri="{FF2B5EF4-FFF2-40B4-BE49-F238E27FC236}">
                <a16:creationId xmlns:a16="http://schemas.microsoft.com/office/drawing/2014/main" id="{17D30BCD-C3E7-04F4-1A0A-7139843D87B1}"/>
              </a:ext>
            </a:extLst>
          </p:cNvPr>
          <p:cNvSpPr txBox="1"/>
          <p:nvPr/>
        </p:nvSpPr>
        <p:spPr>
          <a:xfrm>
            <a:off x="5122506" y="4497355"/>
            <a:ext cx="6540759" cy="830997"/>
          </a:xfrm>
          <a:prstGeom prst="rect">
            <a:avLst/>
          </a:prstGeom>
          <a:noFill/>
        </p:spPr>
        <p:txBody>
          <a:bodyPr wrap="square" rtlCol="0">
            <a:spAutoFit/>
          </a:bodyPr>
          <a:lstStyle/>
          <a:p>
            <a:r>
              <a:rPr lang="en-GB" sz="1600" dirty="0">
                <a:solidFill>
                  <a:schemeClr val="bg1"/>
                </a:solidFill>
              </a:rPr>
              <a:t>IMPORTANT: Always ensure you maintain control of your stamp as this links back to your approval and authority to verify a task or record.</a:t>
            </a:r>
          </a:p>
          <a:p>
            <a:endParaRPr lang="en-GB" sz="1600" dirty="0">
              <a:solidFill>
                <a:schemeClr val="bg1"/>
              </a:solidFill>
            </a:endParaRPr>
          </a:p>
        </p:txBody>
      </p:sp>
    </p:spTree>
    <p:extLst>
      <p:ext uri="{BB962C8B-B14F-4D97-AF65-F5344CB8AC3E}">
        <p14:creationId xmlns:p14="http://schemas.microsoft.com/office/powerpoint/2010/main" val="2518558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Quality Management System Approval</a:t>
            </a:r>
          </a:p>
        </p:txBody>
      </p:sp>
      <p:sp>
        <p:nvSpPr>
          <p:cNvPr id="5" name="Slide Number Placeholder 4"/>
          <p:cNvSpPr>
            <a:spLocks noGrp="1"/>
          </p:cNvSpPr>
          <p:nvPr>
            <p:ph type="sldNum" sz="quarter" idx="11"/>
          </p:nvPr>
        </p:nvSpPr>
        <p:spPr/>
        <p:txBody>
          <a:bodyPr/>
          <a:lstStyle/>
          <a:p>
            <a:pPr>
              <a:defRPr/>
            </a:pPr>
            <a:fld id="{F3FFD24D-4CAF-4DBF-AC7A-6FDB2CE2E9DF}" type="slidenum">
              <a:rPr lang="en-GB" smtClean="0"/>
              <a:pPr>
                <a:defRPr/>
              </a:pPr>
              <a:t>11</a:t>
            </a:fld>
            <a:endParaRPr lang="en-GB" dirty="0"/>
          </a:p>
        </p:txBody>
      </p:sp>
      <p:pic>
        <p:nvPicPr>
          <p:cNvPr id="6" name="Content Placeholder 5"/>
          <p:cNvPicPr>
            <a:picLocks noGrp="1" noChangeAspect="1"/>
          </p:cNvPicPr>
          <p:nvPr>
            <p:ph sz="half" idx="1"/>
          </p:nvPr>
        </p:nvPicPr>
        <p:blipFill>
          <a:blip r:embed="rId2"/>
          <a:stretch>
            <a:fillRect/>
          </a:stretch>
        </p:blipFill>
        <p:spPr>
          <a:xfrm>
            <a:off x="7640890" y="1544393"/>
            <a:ext cx="3208818" cy="4550559"/>
          </a:xfrm>
          <a:prstGeom prst="rect">
            <a:avLst/>
          </a:prstGeom>
        </p:spPr>
      </p:pic>
      <p:sp>
        <p:nvSpPr>
          <p:cNvPr id="7" name="TextBox 6"/>
          <p:cNvSpPr txBox="1"/>
          <p:nvPr/>
        </p:nvSpPr>
        <p:spPr>
          <a:xfrm>
            <a:off x="298938" y="1608992"/>
            <a:ext cx="7042639" cy="3970318"/>
          </a:xfrm>
          <a:prstGeom prst="rect">
            <a:avLst/>
          </a:prstGeom>
          <a:noFill/>
        </p:spPr>
        <p:txBody>
          <a:bodyPr wrap="square" rtlCol="0">
            <a:spAutoFit/>
          </a:bodyPr>
          <a:lstStyle/>
          <a:p>
            <a:r>
              <a:rPr lang="en-GB" dirty="0">
                <a:solidFill>
                  <a:schemeClr val="bg1"/>
                </a:solidFill>
              </a:rPr>
              <a:t>Accredited to BS EN9100:2018 – Quality Management Systems – Requirements for Aviation, Space and Defence Organizations.</a:t>
            </a:r>
          </a:p>
          <a:p>
            <a:endParaRPr lang="en-GB" dirty="0">
              <a:solidFill>
                <a:schemeClr val="bg1"/>
              </a:solidFill>
            </a:endParaRPr>
          </a:p>
          <a:p>
            <a:r>
              <a:rPr lang="en-GB" dirty="0">
                <a:solidFill>
                  <a:schemeClr val="bg1"/>
                </a:solidFill>
              </a:rPr>
              <a:t>This standard gives the requirements for what the organization must do to manage processes affecting quality of its products and services.</a:t>
            </a:r>
          </a:p>
          <a:p>
            <a:endParaRPr lang="en-GB" dirty="0">
              <a:solidFill>
                <a:schemeClr val="bg1"/>
              </a:solidFill>
            </a:endParaRPr>
          </a:p>
          <a:p>
            <a:r>
              <a:rPr lang="en-GB" dirty="0">
                <a:solidFill>
                  <a:schemeClr val="bg1"/>
                </a:solidFill>
              </a:rPr>
              <a:t>Our accreditation is maintained through annual assessments conducted by the British Standards Institute (BSI)</a:t>
            </a:r>
          </a:p>
          <a:p>
            <a:endParaRPr lang="en-GB" dirty="0">
              <a:solidFill>
                <a:schemeClr val="bg1"/>
              </a:solidFill>
            </a:endParaRPr>
          </a:p>
          <a:p>
            <a:r>
              <a:rPr lang="en-GB" dirty="0">
                <a:solidFill>
                  <a:schemeClr val="bg1"/>
                </a:solidFill>
              </a:rPr>
              <a:t>We also have an internal audit team conducting regular audits to ensure compliance against the standards as well as our own internal procedures.</a:t>
            </a:r>
          </a:p>
          <a:p>
            <a:endParaRPr lang="en-GB" dirty="0">
              <a:solidFill>
                <a:schemeClr val="bg1"/>
              </a:solidFill>
            </a:endParaRPr>
          </a:p>
        </p:txBody>
      </p:sp>
    </p:spTree>
    <p:extLst>
      <p:ext uri="{BB962C8B-B14F-4D97-AF65-F5344CB8AC3E}">
        <p14:creationId xmlns:p14="http://schemas.microsoft.com/office/powerpoint/2010/main" val="4087443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Employee Responsibilities</a:t>
            </a:r>
          </a:p>
        </p:txBody>
      </p:sp>
      <p:sp>
        <p:nvSpPr>
          <p:cNvPr id="5" name="Slide Number Placeholder 4"/>
          <p:cNvSpPr>
            <a:spLocks noGrp="1"/>
          </p:cNvSpPr>
          <p:nvPr>
            <p:ph type="sldNum" sz="quarter" idx="11"/>
          </p:nvPr>
        </p:nvSpPr>
        <p:spPr/>
        <p:txBody>
          <a:bodyPr/>
          <a:lstStyle/>
          <a:p>
            <a:pPr>
              <a:defRPr/>
            </a:pPr>
            <a:fld id="{F3FFD24D-4CAF-4DBF-AC7A-6FDB2CE2E9DF}" type="slidenum">
              <a:rPr lang="en-GB" smtClean="0"/>
              <a:pPr>
                <a:defRPr/>
              </a:pPr>
              <a:t>12</a:t>
            </a:fld>
            <a:endParaRPr lang="en-GB" dirty="0"/>
          </a:p>
        </p:txBody>
      </p:sp>
      <p:sp>
        <p:nvSpPr>
          <p:cNvPr id="7" name="Rectangle 6"/>
          <p:cNvSpPr/>
          <p:nvPr/>
        </p:nvSpPr>
        <p:spPr>
          <a:xfrm>
            <a:off x="299304" y="1639910"/>
            <a:ext cx="11746157" cy="4678204"/>
          </a:xfrm>
          <a:prstGeom prst="rect">
            <a:avLst/>
          </a:prstGeom>
        </p:spPr>
        <p:txBody>
          <a:bodyPr wrap="square">
            <a:spAutoFit/>
          </a:bodyPr>
          <a:lstStyle/>
          <a:p>
            <a:pPr marL="285750" indent="-285750">
              <a:buFont typeface="Arial" panose="020B0604020202020204" pitchFamily="34" charset="0"/>
              <a:buChar char="•"/>
              <a:defRPr/>
            </a:pPr>
            <a:r>
              <a:rPr lang="en-GB" sz="2000" dirty="0">
                <a:solidFill>
                  <a:schemeClr val="bg1"/>
                </a:solidFill>
              </a:rPr>
              <a:t>Carry out activities and tasks as trained</a:t>
            </a:r>
          </a:p>
          <a:p>
            <a:pPr marL="285750" indent="-285750">
              <a:buFont typeface="Arial" panose="020B0604020202020204" pitchFamily="34" charset="0"/>
              <a:buChar char="•"/>
              <a:defRPr/>
            </a:pPr>
            <a:endParaRPr lang="en-GB" sz="2000" dirty="0">
              <a:solidFill>
                <a:schemeClr val="bg1"/>
              </a:solidFill>
            </a:endParaRPr>
          </a:p>
          <a:p>
            <a:pPr marL="285750" indent="-285750">
              <a:buFont typeface="Arial" panose="020B0604020202020204" pitchFamily="34" charset="0"/>
              <a:buChar char="•"/>
              <a:defRPr/>
            </a:pPr>
            <a:r>
              <a:rPr lang="en-GB" sz="2000" dirty="0">
                <a:solidFill>
                  <a:schemeClr val="bg1"/>
                </a:solidFill>
              </a:rPr>
              <a:t>Undertake job carefully and sincerely</a:t>
            </a:r>
          </a:p>
          <a:p>
            <a:pPr marL="285750" indent="-285750">
              <a:buFont typeface="Arial" panose="020B0604020202020204" pitchFamily="34" charset="0"/>
              <a:buChar char="•"/>
              <a:defRPr/>
            </a:pPr>
            <a:endParaRPr lang="en-GB" sz="2000" dirty="0">
              <a:solidFill>
                <a:schemeClr val="bg1"/>
              </a:solidFill>
            </a:endParaRPr>
          </a:p>
          <a:p>
            <a:pPr marL="285750" indent="-285750">
              <a:buFont typeface="Arial" panose="020B0604020202020204" pitchFamily="34" charset="0"/>
              <a:buChar char="•"/>
              <a:defRPr/>
            </a:pPr>
            <a:r>
              <a:rPr lang="en-GB" sz="2000" dirty="0">
                <a:solidFill>
                  <a:schemeClr val="bg1"/>
                </a:solidFill>
              </a:rPr>
              <a:t>Understand process and product requirements before performing work</a:t>
            </a:r>
          </a:p>
          <a:p>
            <a:pPr marL="285750" indent="-285750">
              <a:buFont typeface="Arial" panose="020B0604020202020204" pitchFamily="34" charset="0"/>
              <a:buChar char="•"/>
              <a:defRPr/>
            </a:pPr>
            <a:endParaRPr lang="en-GB" sz="2000" dirty="0">
              <a:solidFill>
                <a:schemeClr val="bg1"/>
              </a:solidFill>
            </a:endParaRPr>
          </a:p>
          <a:p>
            <a:pPr marL="285750" indent="-285750">
              <a:buFont typeface="Arial" panose="020B0604020202020204" pitchFamily="34" charset="0"/>
              <a:buChar char="•"/>
              <a:defRPr/>
            </a:pPr>
            <a:r>
              <a:rPr lang="en-GB" sz="2000" dirty="0">
                <a:solidFill>
                  <a:schemeClr val="bg1"/>
                </a:solidFill>
              </a:rPr>
              <a:t>Report unsafe acts, near misses and bad quality practices</a:t>
            </a:r>
          </a:p>
          <a:p>
            <a:pPr marL="285750" indent="-285750">
              <a:buFont typeface="Arial" panose="020B0604020202020204" pitchFamily="34" charset="0"/>
              <a:buChar char="•"/>
              <a:defRPr/>
            </a:pPr>
            <a:endParaRPr lang="en-GB" sz="2000" dirty="0">
              <a:solidFill>
                <a:schemeClr val="bg1"/>
              </a:solidFill>
            </a:endParaRPr>
          </a:p>
          <a:p>
            <a:pPr marL="285750" indent="-285750">
              <a:buFont typeface="Arial" panose="020B0604020202020204" pitchFamily="34" charset="0"/>
              <a:buChar char="•"/>
              <a:defRPr/>
            </a:pPr>
            <a:r>
              <a:rPr lang="en-GB" sz="2000" dirty="0">
                <a:solidFill>
                  <a:schemeClr val="bg1"/>
                </a:solidFill>
              </a:rPr>
              <a:t>Contribute to improvement initiatives from Health, Safety, Environmental and Quality perspectives</a:t>
            </a:r>
          </a:p>
          <a:p>
            <a:pPr marL="285750" indent="-285750">
              <a:buFont typeface="Arial" panose="020B0604020202020204" pitchFamily="34" charset="0"/>
              <a:buChar char="•"/>
              <a:defRPr/>
            </a:pPr>
            <a:endParaRPr lang="en-GB" sz="2000" dirty="0">
              <a:solidFill>
                <a:schemeClr val="bg1"/>
              </a:solidFill>
            </a:endParaRPr>
          </a:p>
          <a:p>
            <a:pPr marL="285750" indent="-285750">
              <a:buFont typeface="Arial" panose="020B0604020202020204" pitchFamily="34" charset="0"/>
              <a:buChar char="•"/>
              <a:defRPr/>
            </a:pPr>
            <a:r>
              <a:rPr lang="en-GB" sz="2000" dirty="0">
                <a:solidFill>
                  <a:schemeClr val="bg1"/>
                </a:solidFill>
              </a:rPr>
              <a:t>Take ownership and accountability for Quality</a:t>
            </a:r>
          </a:p>
          <a:p>
            <a:pPr>
              <a:defRPr/>
            </a:pPr>
            <a:endParaRPr lang="en-GB" dirty="0">
              <a:solidFill>
                <a:schemeClr val="bg1"/>
              </a:solidFill>
            </a:endParaRPr>
          </a:p>
          <a:p>
            <a:pPr>
              <a:defRPr/>
            </a:pPr>
            <a:endParaRPr lang="en-GB" dirty="0">
              <a:solidFill>
                <a:schemeClr val="bg1"/>
              </a:solidFill>
            </a:endParaRPr>
          </a:p>
          <a:p>
            <a:pPr algn="ctr">
              <a:defRPr/>
            </a:pPr>
            <a:r>
              <a:rPr lang="en-GB" sz="2400" b="1" dirty="0">
                <a:solidFill>
                  <a:schemeClr val="bg1"/>
                </a:solidFill>
              </a:rPr>
              <a:t>if in doubt ask!</a:t>
            </a:r>
          </a:p>
          <a:p>
            <a:pPr>
              <a:defRPr/>
            </a:pPr>
            <a:endParaRPr lang="en-GB" dirty="0">
              <a:solidFill>
                <a:schemeClr val="bg1"/>
              </a:solidFill>
            </a:endParaRPr>
          </a:p>
        </p:txBody>
      </p:sp>
    </p:spTree>
    <p:extLst>
      <p:ext uri="{BB962C8B-B14F-4D97-AF65-F5344CB8AC3E}">
        <p14:creationId xmlns:p14="http://schemas.microsoft.com/office/powerpoint/2010/main" val="3340448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95328" y="1818664"/>
            <a:ext cx="5123582" cy="3999332"/>
          </a:xfrm>
        </p:spPr>
        <p:txBody>
          <a:bodyPr anchor="ctr"/>
          <a:lstStyle/>
          <a:p>
            <a:pPr>
              <a:lnSpc>
                <a:spcPct val="100000"/>
              </a:lnSpc>
              <a:spcAft>
                <a:spcPts val="1000"/>
              </a:spcAft>
              <a:tabLst>
                <a:tab pos="171450" algn="l"/>
              </a:tabLst>
            </a:pPr>
            <a:r>
              <a:rPr lang="en-GB" sz="2000" b="0" spc="0" dirty="0">
                <a:latin typeface="Arial" panose="020B0604020202020204" pitchFamily="34" charset="0"/>
                <a:cs typeface="Arial" panose="020B0604020202020204" pitchFamily="34" charset="0"/>
              </a:rPr>
              <a:t>Site opened in 1969</a:t>
            </a:r>
          </a:p>
          <a:p>
            <a:pPr>
              <a:lnSpc>
                <a:spcPct val="100000"/>
              </a:lnSpc>
              <a:spcAft>
                <a:spcPts val="1000"/>
              </a:spcAft>
              <a:tabLst>
                <a:tab pos="171450" algn="l"/>
              </a:tabLst>
            </a:pPr>
            <a:r>
              <a:rPr lang="en-GB" sz="2000" b="0" spc="0" dirty="0">
                <a:latin typeface="Arial" panose="020B0604020202020204" pitchFamily="34" charset="0"/>
                <a:cs typeface="Arial" panose="020B0604020202020204" pitchFamily="34" charset="0"/>
              </a:rPr>
              <a:t>James Walker’s primary manufacturing site and Centre of Excellence for Elastomer</a:t>
            </a:r>
          </a:p>
          <a:p>
            <a:pPr>
              <a:lnSpc>
                <a:spcPct val="100000"/>
              </a:lnSpc>
              <a:spcAft>
                <a:spcPts val="1000"/>
              </a:spcAft>
              <a:tabLst>
                <a:tab pos="171450" algn="l"/>
              </a:tabLst>
            </a:pPr>
            <a:r>
              <a:rPr lang="en-GB" sz="2000" b="0" spc="0" dirty="0">
                <a:latin typeface="Arial" panose="020B0604020202020204" pitchFamily="34" charset="0"/>
                <a:cs typeface="Arial" panose="020B0604020202020204" pitchFamily="34" charset="0"/>
              </a:rPr>
              <a:t>Site size - 4.2 hectares (uncovered), 1.5 hectares (covered).</a:t>
            </a:r>
          </a:p>
          <a:p>
            <a:pPr>
              <a:lnSpc>
                <a:spcPct val="100000"/>
              </a:lnSpc>
              <a:spcAft>
                <a:spcPts val="1000"/>
              </a:spcAft>
              <a:tabLst>
                <a:tab pos="171450" algn="l"/>
              </a:tabLst>
            </a:pPr>
            <a:r>
              <a:rPr lang="en-GB" sz="2000" b="0" spc="0" dirty="0">
                <a:latin typeface="Arial" panose="020B0604020202020204" pitchFamily="34" charset="0"/>
                <a:cs typeface="Arial" panose="020B0604020202020204" pitchFamily="34" charset="0"/>
              </a:rPr>
              <a:t>410 employees (at latest headcount)</a:t>
            </a:r>
          </a:p>
          <a:p>
            <a:pPr>
              <a:lnSpc>
                <a:spcPct val="100000"/>
              </a:lnSpc>
              <a:spcAft>
                <a:spcPts val="1000"/>
              </a:spcAft>
              <a:tabLst>
                <a:tab pos="171450" algn="l"/>
              </a:tabLst>
            </a:pPr>
            <a:r>
              <a:rPr lang="en-GB" sz="2000" b="0" spc="0" dirty="0">
                <a:latin typeface="Arial" panose="020B0604020202020204" pitchFamily="34" charset="0"/>
                <a:cs typeface="Arial" panose="020B0604020202020204" pitchFamily="34" charset="0"/>
              </a:rPr>
              <a:t>24 hour operation/ 5 days per week across 3 shift pattern.</a:t>
            </a:r>
          </a:p>
          <a:p>
            <a:pPr>
              <a:lnSpc>
                <a:spcPct val="100000"/>
              </a:lnSpc>
              <a:spcAft>
                <a:spcPts val="1000"/>
              </a:spcAft>
              <a:tabLst>
                <a:tab pos="171450" algn="l"/>
              </a:tabLst>
            </a:pPr>
            <a:endParaRPr lang="en-GB" sz="2000" b="0" spc="0"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GB" dirty="0"/>
              <a:t>James Walker Cockermouth Site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6409" y="1700379"/>
            <a:ext cx="6433441" cy="4316663"/>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1170017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James Walker Locations</a:t>
            </a:r>
          </a:p>
        </p:txBody>
      </p:sp>
      <p:pic>
        <p:nvPicPr>
          <p:cNvPr id="6" name="Picture 5"/>
          <p:cNvPicPr>
            <a:picLocks noChangeAspect="1"/>
          </p:cNvPicPr>
          <p:nvPr/>
        </p:nvPicPr>
        <p:blipFill>
          <a:blip r:embed="rId2"/>
          <a:stretch>
            <a:fillRect/>
          </a:stretch>
        </p:blipFill>
        <p:spPr>
          <a:xfrm>
            <a:off x="1654233" y="1505939"/>
            <a:ext cx="9144530" cy="4670417"/>
          </a:xfrm>
          <a:prstGeom prst="rect">
            <a:avLst/>
          </a:prstGeom>
        </p:spPr>
      </p:pic>
    </p:spTree>
    <p:extLst>
      <p:ext uri="{BB962C8B-B14F-4D97-AF65-F5344CB8AC3E}">
        <p14:creationId xmlns:p14="http://schemas.microsoft.com/office/powerpoint/2010/main" val="184883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Centres of Excellence</a:t>
            </a:r>
          </a:p>
        </p:txBody>
      </p:sp>
      <p:pic>
        <p:nvPicPr>
          <p:cNvPr id="6" name="Picture 5"/>
          <p:cNvPicPr>
            <a:picLocks noChangeAspect="1"/>
          </p:cNvPicPr>
          <p:nvPr/>
        </p:nvPicPr>
        <p:blipFill>
          <a:blip r:embed="rId2"/>
          <a:stretch>
            <a:fillRect/>
          </a:stretch>
        </p:blipFill>
        <p:spPr>
          <a:xfrm>
            <a:off x="1571105" y="1498472"/>
            <a:ext cx="9202190" cy="4683552"/>
          </a:xfrm>
          <a:prstGeom prst="rect">
            <a:avLst/>
          </a:prstGeom>
        </p:spPr>
      </p:pic>
    </p:spTree>
    <p:extLst>
      <p:ext uri="{BB962C8B-B14F-4D97-AF65-F5344CB8AC3E}">
        <p14:creationId xmlns:p14="http://schemas.microsoft.com/office/powerpoint/2010/main" val="3642822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Quality Management System</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822070">
            <a:off x="355516" y="2593288"/>
            <a:ext cx="2420535" cy="3444144"/>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218011">
            <a:off x="1536149" y="1504749"/>
            <a:ext cx="2654814" cy="3748317"/>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980316">
            <a:off x="9428923" y="2267711"/>
            <a:ext cx="2344544" cy="331213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38703">
            <a:off x="8262082" y="1541269"/>
            <a:ext cx="2482577" cy="3505328"/>
          </a:xfrm>
          <a:prstGeom prst="rect">
            <a:avLst/>
          </a:prstGeom>
        </p:spPr>
      </p:pic>
      <p:pic>
        <p:nvPicPr>
          <p:cNvPr id="2" name="Picture 1"/>
          <p:cNvPicPr>
            <a:picLocks noChangeAspect="1"/>
          </p:cNvPicPr>
          <p:nvPr/>
        </p:nvPicPr>
        <p:blipFill>
          <a:blip r:embed="rId6"/>
          <a:stretch>
            <a:fillRect/>
          </a:stretch>
        </p:blipFill>
        <p:spPr>
          <a:xfrm rot="306005">
            <a:off x="7083698" y="3884875"/>
            <a:ext cx="3301653" cy="2305365"/>
          </a:xfrm>
          <a:prstGeom prst="rect">
            <a:avLst/>
          </a:prstGeom>
        </p:spPr>
      </p:pic>
      <p:pic>
        <p:nvPicPr>
          <p:cNvPr id="8" name="Picture 7"/>
          <p:cNvPicPr>
            <a:picLocks noChangeAspect="1"/>
          </p:cNvPicPr>
          <p:nvPr/>
        </p:nvPicPr>
        <p:blipFill>
          <a:blip r:embed="rId7"/>
          <a:stretch>
            <a:fillRect/>
          </a:stretch>
        </p:blipFill>
        <p:spPr>
          <a:xfrm rot="224881">
            <a:off x="4458435" y="1537653"/>
            <a:ext cx="3569428" cy="2672195"/>
          </a:xfrm>
          <a:prstGeom prst="rect">
            <a:avLst/>
          </a:prstGeom>
        </p:spPr>
      </p:pic>
      <p:pic>
        <p:nvPicPr>
          <p:cNvPr id="3" name="Picture 2"/>
          <p:cNvPicPr>
            <a:picLocks noChangeAspect="1"/>
          </p:cNvPicPr>
          <p:nvPr/>
        </p:nvPicPr>
        <p:blipFill>
          <a:blip r:embed="rId8"/>
          <a:stretch>
            <a:fillRect/>
          </a:stretch>
        </p:blipFill>
        <p:spPr>
          <a:xfrm rot="21020108">
            <a:off x="4731716" y="3765545"/>
            <a:ext cx="2968513" cy="2215540"/>
          </a:xfrm>
          <a:prstGeom prst="rect">
            <a:avLst/>
          </a:prstGeom>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814076">
            <a:off x="2560660" y="2607086"/>
            <a:ext cx="2474156" cy="3495822"/>
          </a:xfrm>
          <a:prstGeom prst="rect">
            <a:avLst/>
          </a:prstGeom>
        </p:spPr>
      </p:pic>
    </p:spTree>
    <p:extLst>
      <p:ext uri="{BB962C8B-B14F-4D97-AF65-F5344CB8AC3E}">
        <p14:creationId xmlns:p14="http://schemas.microsoft.com/office/powerpoint/2010/main" val="6812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95325" y="1692603"/>
            <a:ext cx="5184000" cy="4212000"/>
          </a:xfrm>
        </p:spPr>
        <p:txBody>
          <a:bodyPr anchor="ctr"/>
          <a:lstStyle/>
          <a:p>
            <a:pPr>
              <a:lnSpc>
                <a:spcPct val="100000"/>
              </a:lnSpc>
            </a:pPr>
            <a:r>
              <a:rPr lang="en-GB" b="0" spc="0" dirty="0">
                <a:solidFill>
                  <a:srgbClr val="FFFFFF"/>
                </a:solidFill>
              </a:rPr>
              <a:t>End to end traceability from the first mix of compound </a:t>
            </a:r>
          </a:p>
          <a:p>
            <a:pPr>
              <a:lnSpc>
                <a:spcPct val="100000"/>
              </a:lnSpc>
            </a:pPr>
            <a:r>
              <a:rPr lang="en-GB" b="0" spc="0" dirty="0">
                <a:solidFill>
                  <a:srgbClr val="FFFFFF"/>
                </a:solidFill>
              </a:rPr>
              <a:t>Best in class materials technology</a:t>
            </a:r>
          </a:p>
          <a:p>
            <a:pPr>
              <a:lnSpc>
                <a:spcPct val="100000"/>
              </a:lnSpc>
            </a:pPr>
            <a:r>
              <a:rPr lang="en-GB" b="0" spc="0" dirty="0">
                <a:solidFill>
                  <a:srgbClr val="FFFFFF"/>
                </a:solidFill>
              </a:rPr>
              <a:t>Application design – bespoke parts &amp; materials</a:t>
            </a:r>
          </a:p>
          <a:p>
            <a:pPr>
              <a:lnSpc>
                <a:spcPct val="100000"/>
              </a:lnSpc>
            </a:pPr>
            <a:r>
              <a:rPr lang="en-GB" b="0" spc="0" dirty="0">
                <a:solidFill>
                  <a:srgbClr val="FFFFFF"/>
                </a:solidFill>
              </a:rPr>
              <a:t>In house material and product testing capability</a:t>
            </a:r>
          </a:p>
          <a:p>
            <a:pPr>
              <a:lnSpc>
                <a:spcPct val="100000"/>
              </a:lnSpc>
            </a:pPr>
            <a:r>
              <a:rPr lang="en-GB" b="0" spc="0" dirty="0">
                <a:solidFill>
                  <a:srgbClr val="FFFFFF"/>
                </a:solidFill>
              </a:rPr>
              <a:t>100% visual inspection as standard for all items manufactured</a:t>
            </a:r>
          </a:p>
        </p:txBody>
      </p:sp>
      <p:sp>
        <p:nvSpPr>
          <p:cNvPr id="3" name="Title 2"/>
          <p:cNvSpPr>
            <a:spLocks noGrp="1"/>
          </p:cNvSpPr>
          <p:nvPr>
            <p:ph type="title"/>
          </p:nvPr>
        </p:nvSpPr>
        <p:spPr/>
        <p:txBody>
          <a:bodyPr/>
          <a:lstStyle/>
          <a:p>
            <a:r>
              <a:rPr lang="en-GB" dirty="0"/>
              <a:t>Quality with full traceability</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256" t="16" r="9721" b="-16"/>
          <a:stretch/>
        </p:blipFill>
        <p:spPr>
          <a:xfrm>
            <a:off x="6320214" y="1799556"/>
            <a:ext cx="5176461" cy="4011697"/>
          </a:xfrm>
          <a:prstGeom prst="rect">
            <a:avLst/>
          </a:prstGeom>
        </p:spPr>
      </p:pic>
    </p:spTree>
    <p:custDataLst>
      <p:tags r:id="rId1"/>
    </p:custDataLst>
    <p:extLst>
      <p:ext uri="{BB962C8B-B14F-4D97-AF65-F5344CB8AC3E}">
        <p14:creationId xmlns:p14="http://schemas.microsoft.com/office/powerpoint/2010/main" val="1169303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753249" y="1557457"/>
            <a:ext cx="5184000" cy="4467947"/>
          </a:xfrm>
        </p:spPr>
        <p:txBody>
          <a:bodyPr/>
          <a:lstStyle/>
          <a:p>
            <a:pPr>
              <a:lnSpc>
                <a:spcPct val="120000"/>
              </a:lnSpc>
              <a:spcBef>
                <a:spcPts val="0"/>
              </a:spcBef>
              <a:spcAft>
                <a:spcPts val="0"/>
              </a:spcAft>
            </a:pPr>
            <a:r>
              <a:rPr lang="en-GB" altLang="en-US" b="0" dirty="0"/>
              <a:t>Highly Integrated Capabilities and Operations:</a:t>
            </a:r>
          </a:p>
          <a:p>
            <a:pPr>
              <a:lnSpc>
                <a:spcPct val="120000"/>
              </a:lnSpc>
              <a:spcBef>
                <a:spcPts val="0"/>
              </a:spcBef>
              <a:spcAft>
                <a:spcPts val="0"/>
              </a:spcAft>
            </a:pPr>
            <a:endParaRPr lang="en-GB" altLang="en-US" b="0" dirty="0"/>
          </a:p>
          <a:p>
            <a:pPr marL="285750" indent="-285750">
              <a:lnSpc>
                <a:spcPct val="120000"/>
              </a:lnSpc>
              <a:spcBef>
                <a:spcPts val="0"/>
              </a:spcBef>
              <a:spcAft>
                <a:spcPts val="0"/>
              </a:spcAft>
              <a:buFont typeface="Arial" panose="020B0604020202020204" pitchFamily="34" charset="0"/>
              <a:buChar char="•"/>
            </a:pPr>
            <a:r>
              <a:rPr lang="en-GB" altLang="en-US" b="0" dirty="0"/>
              <a:t>Application Design</a:t>
            </a:r>
          </a:p>
          <a:p>
            <a:pPr marL="285750" indent="-285750">
              <a:lnSpc>
                <a:spcPct val="120000"/>
              </a:lnSpc>
              <a:spcBef>
                <a:spcPts val="0"/>
              </a:spcBef>
              <a:spcAft>
                <a:spcPts val="0"/>
              </a:spcAft>
              <a:buFont typeface="Arial" panose="020B0604020202020204" pitchFamily="34" charset="0"/>
              <a:buChar char="•"/>
            </a:pPr>
            <a:r>
              <a:rPr lang="en-GB" altLang="en-US" b="0" dirty="0"/>
              <a:t>Materials Technology</a:t>
            </a:r>
          </a:p>
          <a:p>
            <a:pPr marL="285750" indent="-285750">
              <a:lnSpc>
                <a:spcPct val="120000"/>
              </a:lnSpc>
              <a:spcBef>
                <a:spcPts val="0"/>
              </a:spcBef>
              <a:spcAft>
                <a:spcPts val="0"/>
              </a:spcAft>
              <a:buFont typeface="Arial" panose="020B0604020202020204" pitchFamily="34" charset="0"/>
              <a:buChar char="•"/>
            </a:pPr>
            <a:r>
              <a:rPr lang="en-GB" altLang="en-US" b="0" dirty="0"/>
              <a:t>Elastomeric Compound Mixing</a:t>
            </a:r>
          </a:p>
          <a:p>
            <a:pPr marL="285750" indent="-285750">
              <a:lnSpc>
                <a:spcPct val="120000"/>
              </a:lnSpc>
              <a:spcBef>
                <a:spcPts val="0"/>
              </a:spcBef>
              <a:spcAft>
                <a:spcPts val="0"/>
              </a:spcAft>
              <a:buFont typeface="Arial" panose="020B0604020202020204" pitchFamily="34" charset="0"/>
              <a:buChar char="•"/>
            </a:pPr>
            <a:r>
              <a:rPr lang="en-GB" altLang="en-US" b="0" dirty="0"/>
              <a:t>Tooling Design and Manufacture</a:t>
            </a:r>
          </a:p>
          <a:p>
            <a:pPr marL="285750" indent="-285750">
              <a:lnSpc>
                <a:spcPct val="120000"/>
              </a:lnSpc>
              <a:spcBef>
                <a:spcPts val="0"/>
              </a:spcBef>
              <a:spcAft>
                <a:spcPts val="0"/>
              </a:spcAft>
              <a:buFont typeface="Arial" panose="020B0604020202020204" pitchFamily="34" charset="0"/>
              <a:buChar char="•"/>
            </a:pPr>
            <a:r>
              <a:rPr lang="en-GB" altLang="en-US" b="0" dirty="0"/>
              <a:t>Elastomer Moulding Processes</a:t>
            </a:r>
          </a:p>
          <a:p>
            <a:pPr marL="285750" indent="-285750">
              <a:lnSpc>
                <a:spcPct val="120000"/>
              </a:lnSpc>
              <a:spcBef>
                <a:spcPts val="0"/>
              </a:spcBef>
              <a:spcAft>
                <a:spcPts val="0"/>
              </a:spcAft>
              <a:buFont typeface="Arial" panose="020B0604020202020204" pitchFamily="34" charset="0"/>
              <a:buChar char="•"/>
            </a:pPr>
            <a:r>
              <a:rPr lang="en-GB" altLang="en-US" b="0" dirty="0"/>
              <a:t>Extensive Product Testing</a:t>
            </a:r>
          </a:p>
          <a:p>
            <a:pPr marL="285750" indent="-285750">
              <a:lnSpc>
                <a:spcPct val="120000"/>
              </a:lnSpc>
              <a:spcBef>
                <a:spcPts val="0"/>
              </a:spcBef>
              <a:spcAft>
                <a:spcPts val="0"/>
              </a:spcAft>
              <a:buFont typeface="Arial" panose="020B0604020202020204" pitchFamily="34" charset="0"/>
              <a:buChar char="•"/>
            </a:pPr>
            <a:r>
              <a:rPr lang="en-GB" altLang="en-US" b="0" dirty="0"/>
              <a:t>Stockholding and Logistics</a:t>
            </a:r>
          </a:p>
          <a:p>
            <a:pPr>
              <a:lnSpc>
                <a:spcPct val="120000"/>
              </a:lnSpc>
              <a:spcBef>
                <a:spcPts val="0"/>
              </a:spcBef>
              <a:spcAft>
                <a:spcPts val="0"/>
              </a:spcAft>
            </a:pPr>
            <a:endParaRPr lang="en-GB" altLang="en-US" b="0" dirty="0"/>
          </a:p>
          <a:p>
            <a:pPr>
              <a:lnSpc>
                <a:spcPct val="120000"/>
              </a:lnSpc>
              <a:spcBef>
                <a:spcPts val="0"/>
              </a:spcBef>
              <a:spcAft>
                <a:spcPts val="0"/>
              </a:spcAft>
            </a:pPr>
            <a:r>
              <a:rPr lang="en-GB" altLang="en-US" b="0" dirty="0"/>
              <a:t>Compression Moulding up to 2.2 Metre Endless Diameter</a:t>
            </a:r>
          </a:p>
          <a:p>
            <a:endParaRPr lang="en-GB" dirty="0"/>
          </a:p>
        </p:txBody>
      </p:sp>
      <p:sp>
        <p:nvSpPr>
          <p:cNvPr id="4" name="Title 3"/>
          <p:cNvSpPr>
            <a:spLocks noGrp="1"/>
          </p:cNvSpPr>
          <p:nvPr>
            <p:ph type="title"/>
          </p:nvPr>
        </p:nvSpPr>
        <p:spPr/>
        <p:txBody>
          <a:bodyPr/>
          <a:lstStyle/>
          <a:p>
            <a:r>
              <a:rPr lang="en-GB" dirty="0"/>
              <a:t>Elastomers Centre of Excellence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59" y="1557457"/>
            <a:ext cx="3306647" cy="33066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8137" y="3976289"/>
            <a:ext cx="3216880" cy="2140555"/>
          </a:xfrm>
          <a:prstGeom prst="rect">
            <a:avLst/>
          </a:prstGeom>
        </p:spPr>
      </p:pic>
    </p:spTree>
    <p:extLst>
      <p:ext uri="{BB962C8B-B14F-4D97-AF65-F5344CB8AC3E}">
        <p14:creationId xmlns:p14="http://schemas.microsoft.com/office/powerpoint/2010/main" val="3157478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131424" y="1620982"/>
            <a:ext cx="7506393" cy="4458610"/>
          </a:xfrm>
        </p:spPr>
        <p:txBody>
          <a:bodyPr/>
          <a:lstStyle/>
          <a:p>
            <a:pPr>
              <a:lnSpc>
                <a:spcPct val="120000"/>
              </a:lnSpc>
              <a:spcBef>
                <a:spcPts val="0"/>
              </a:spcBef>
              <a:spcAft>
                <a:spcPts val="0"/>
              </a:spcAft>
            </a:pPr>
            <a:r>
              <a:rPr lang="en-GB" altLang="en-US" b="0" dirty="0"/>
              <a:t>Extremely High Variety Operations:</a:t>
            </a:r>
          </a:p>
          <a:p>
            <a:pPr marL="285750" indent="-285750">
              <a:lnSpc>
                <a:spcPct val="120000"/>
              </a:lnSpc>
              <a:spcBef>
                <a:spcPts val="0"/>
              </a:spcBef>
              <a:spcAft>
                <a:spcPts val="0"/>
              </a:spcAft>
              <a:buFont typeface="Arial" panose="020B0604020202020204" pitchFamily="34" charset="0"/>
              <a:buChar char="•"/>
            </a:pPr>
            <a:r>
              <a:rPr lang="en-GB" altLang="en-US" b="0" dirty="0"/>
              <a:t>Over 650,000 Individual Items</a:t>
            </a:r>
          </a:p>
          <a:p>
            <a:pPr marL="285750" indent="-285750">
              <a:lnSpc>
                <a:spcPct val="120000"/>
              </a:lnSpc>
              <a:spcBef>
                <a:spcPts val="0"/>
              </a:spcBef>
              <a:spcAft>
                <a:spcPts val="0"/>
              </a:spcAft>
              <a:buFont typeface="Arial" panose="020B0604020202020204" pitchFamily="34" charset="0"/>
              <a:buChar char="•"/>
            </a:pPr>
            <a:r>
              <a:rPr lang="en-GB" altLang="en-US" b="0" dirty="0"/>
              <a:t>Over 10,000 Customer Accounts Globally</a:t>
            </a:r>
          </a:p>
          <a:p>
            <a:pPr marL="285750" indent="-285750">
              <a:lnSpc>
                <a:spcPct val="120000"/>
              </a:lnSpc>
              <a:spcBef>
                <a:spcPts val="0"/>
              </a:spcBef>
              <a:spcAft>
                <a:spcPts val="0"/>
              </a:spcAft>
              <a:buFont typeface="Arial" panose="020B0604020202020204" pitchFamily="34" charset="0"/>
              <a:buChar char="•"/>
            </a:pPr>
            <a:r>
              <a:rPr lang="en-GB" altLang="en-US" b="0" dirty="0"/>
              <a:t>Over 50,000 Moulding Tools</a:t>
            </a:r>
          </a:p>
          <a:p>
            <a:pPr>
              <a:lnSpc>
                <a:spcPct val="120000"/>
              </a:lnSpc>
              <a:spcBef>
                <a:spcPts val="0"/>
              </a:spcBef>
              <a:spcAft>
                <a:spcPts val="0"/>
              </a:spcAft>
            </a:pPr>
            <a:endParaRPr lang="en-GB" altLang="en-US" b="0" dirty="0"/>
          </a:p>
          <a:p>
            <a:pPr>
              <a:lnSpc>
                <a:spcPct val="120000"/>
              </a:lnSpc>
              <a:spcBef>
                <a:spcPts val="0"/>
              </a:spcBef>
              <a:spcAft>
                <a:spcPts val="0"/>
              </a:spcAft>
            </a:pPr>
            <a:r>
              <a:rPr lang="en-GB" altLang="en-US" b="0" dirty="0"/>
              <a:t>Whatever Batch Quantity is Needed:</a:t>
            </a:r>
          </a:p>
          <a:p>
            <a:pPr marL="285750" indent="-285750">
              <a:lnSpc>
                <a:spcPct val="120000"/>
              </a:lnSpc>
              <a:spcBef>
                <a:spcPts val="0"/>
              </a:spcBef>
              <a:spcAft>
                <a:spcPts val="0"/>
              </a:spcAft>
              <a:buFont typeface="Arial" panose="020B0604020202020204" pitchFamily="34" charset="0"/>
              <a:buChar char="•"/>
            </a:pPr>
            <a:r>
              <a:rPr lang="en-GB" altLang="en-US" b="0" dirty="0"/>
              <a:t>We regularly manufacture 1 off!</a:t>
            </a:r>
          </a:p>
          <a:p>
            <a:pPr marL="285750" indent="-285750">
              <a:lnSpc>
                <a:spcPct val="120000"/>
              </a:lnSpc>
              <a:spcBef>
                <a:spcPts val="0"/>
              </a:spcBef>
              <a:spcAft>
                <a:spcPts val="0"/>
              </a:spcAft>
              <a:buFont typeface="Arial" panose="020B0604020202020204" pitchFamily="34" charset="0"/>
              <a:buChar char="•"/>
            </a:pPr>
            <a:r>
              <a:rPr lang="en-GB" altLang="en-US" b="0" dirty="0"/>
              <a:t>We manufacture the quantity that the customer requires</a:t>
            </a:r>
          </a:p>
          <a:p>
            <a:pPr>
              <a:lnSpc>
                <a:spcPct val="120000"/>
              </a:lnSpc>
              <a:spcBef>
                <a:spcPts val="0"/>
              </a:spcBef>
              <a:spcAft>
                <a:spcPts val="0"/>
              </a:spcAft>
            </a:pPr>
            <a:endParaRPr lang="en-GB" altLang="en-US" b="0" dirty="0"/>
          </a:p>
          <a:p>
            <a:pPr>
              <a:lnSpc>
                <a:spcPct val="120000"/>
              </a:lnSpc>
              <a:spcBef>
                <a:spcPts val="0"/>
              </a:spcBef>
              <a:spcAft>
                <a:spcPts val="0"/>
              </a:spcAft>
            </a:pPr>
            <a:r>
              <a:rPr lang="en-GB" altLang="en-US" b="0" dirty="0"/>
              <a:t>Generally – High Variety/Low Volume Customised Manufacture</a:t>
            </a:r>
          </a:p>
          <a:p>
            <a:endParaRPr lang="en-GB" dirty="0"/>
          </a:p>
        </p:txBody>
      </p:sp>
      <p:sp>
        <p:nvSpPr>
          <p:cNvPr id="4" name="Title 3"/>
          <p:cNvSpPr>
            <a:spLocks noGrp="1"/>
          </p:cNvSpPr>
          <p:nvPr>
            <p:ph type="title"/>
          </p:nvPr>
        </p:nvSpPr>
        <p:spPr/>
        <p:txBody>
          <a:bodyPr/>
          <a:lstStyle/>
          <a:p>
            <a:r>
              <a:rPr lang="en-GB" dirty="0"/>
              <a:t>Cockermouth Manufacturing Business Unit</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6228" y="1558782"/>
            <a:ext cx="3011045" cy="4520810"/>
          </a:xfrm>
          <a:prstGeom prst="rect">
            <a:avLst/>
          </a:prstGeom>
        </p:spPr>
      </p:pic>
    </p:spTree>
    <p:extLst>
      <p:ext uri="{BB962C8B-B14F-4D97-AF65-F5344CB8AC3E}">
        <p14:creationId xmlns:p14="http://schemas.microsoft.com/office/powerpoint/2010/main" val="402304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What is Quality?</a:t>
            </a:r>
          </a:p>
        </p:txBody>
      </p:sp>
      <p:pic>
        <p:nvPicPr>
          <p:cNvPr id="5" name="Picture 4"/>
          <p:cNvPicPr>
            <a:picLocks noChangeAspect="1"/>
          </p:cNvPicPr>
          <p:nvPr/>
        </p:nvPicPr>
        <p:blipFill>
          <a:blip r:embed="rId2"/>
          <a:stretch>
            <a:fillRect/>
          </a:stretch>
        </p:blipFill>
        <p:spPr>
          <a:xfrm>
            <a:off x="10278208" y="78599"/>
            <a:ext cx="1852246" cy="1366307"/>
          </a:xfrm>
          <a:prstGeom prst="rect">
            <a:avLst/>
          </a:prstGeom>
        </p:spPr>
      </p:pic>
      <p:sp>
        <p:nvSpPr>
          <p:cNvPr id="6" name="Rectangle 5"/>
          <p:cNvSpPr/>
          <p:nvPr/>
        </p:nvSpPr>
        <p:spPr>
          <a:xfrm>
            <a:off x="299304" y="1639910"/>
            <a:ext cx="11746157" cy="4524315"/>
          </a:xfrm>
          <a:prstGeom prst="rect">
            <a:avLst/>
          </a:prstGeom>
        </p:spPr>
        <p:txBody>
          <a:bodyPr wrap="square">
            <a:spAutoFit/>
          </a:bodyPr>
          <a:lstStyle/>
          <a:p>
            <a:pPr>
              <a:defRPr/>
            </a:pPr>
            <a:r>
              <a:rPr lang="en-GB" b="1" dirty="0">
                <a:solidFill>
                  <a:schemeClr val="bg1"/>
                </a:solidFill>
              </a:rPr>
              <a:t>Quality:</a:t>
            </a:r>
            <a:endParaRPr lang="en-GB" dirty="0">
              <a:solidFill>
                <a:schemeClr val="bg1"/>
              </a:solidFill>
            </a:endParaRPr>
          </a:p>
          <a:p>
            <a:pPr>
              <a:defRPr/>
            </a:pPr>
            <a:r>
              <a:rPr lang="en-GB" dirty="0">
                <a:solidFill>
                  <a:schemeClr val="bg1"/>
                </a:solidFill>
              </a:rPr>
              <a:t>Is about meeting all the requirements &amp; expectations of customers.</a:t>
            </a:r>
          </a:p>
          <a:p>
            <a:pPr>
              <a:defRPr/>
            </a:pPr>
            <a:endParaRPr lang="en-GB" dirty="0">
              <a:solidFill>
                <a:schemeClr val="bg1"/>
              </a:solidFill>
            </a:endParaRPr>
          </a:p>
          <a:p>
            <a:pPr>
              <a:defRPr/>
            </a:pPr>
            <a:r>
              <a:rPr lang="en-GB" b="1" dirty="0">
                <a:solidFill>
                  <a:schemeClr val="bg1"/>
                </a:solidFill>
              </a:rPr>
              <a:t>Quality Management:</a:t>
            </a:r>
          </a:p>
          <a:p>
            <a:pPr>
              <a:defRPr/>
            </a:pPr>
            <a:r>
              <a:rPr lang="en-GB" dirty="0">
                <a:solidFill>
                  <a:schemeClr val="bg1"/>
                </a:solidFill>
              </a:rPr>
              <a:t>Is defining the methods by which quality will be achieved. This can be by introducing initiatives to promote quality or defining how the following aspects of quality are achieved : (QC / QA)</a:t>
            </a:r>
          </a:p>
          <a:p>
            <a:pPr>
              <a:defRPr/>
            </a:pPr>
            <a:endParaRPr lang="en-GB" dirty="0">
              <a:solidFill>
                <a:schemeClr val="bg1"/>
              </a:solidFill>
            </a:endParaRPr>
          </a:p>
          <a:p>
            <a:pPr>
              <a:defRPr/>
            </a:pPr>
            <a:r>
              <a:rPr lang="en-GB" b="1" dirty="0">
                <a:solidFill>
                  <a:schemeClr val="bg1"/>
                </a:solidFill>
              </a:rPr>
              <a:t>Quality Control.</a:t>
            </a:r>
          </a:p>
          <a:p>
            <a:pPr>
              <a:defRPr/>
            </a:pPr>
            <a:r>
              <a:rPr lang="en-GB" dirty="0">
                <a:solidFill>
                  <a:schemeClr val="bg1"/>
                </a:solidFill>
              </a:rPr>
              <a:t>All those daily activities concerned with checking &amp; reviewing work that has been done. ‘Detecting’ error rather than ‘preventing.’</a:t>
            </a:r>
          </a:p>
          <a:p>
            <a:pPr>
              <a:defRPr/>
            </a:pPr>
            <a:r>
              <a:rPr lang="en-GB" dirty="0">
                <a:solidFill>
                  <a:schemeClr val="bg1"/>
                </a:solidFill>
              </a:rPr>
              <a:t>For example this would include inspection, testing &amp; sampling.</a:t>
            </a:r>
          </a:p>
          <a:p>
            <a:pPr>
              <a:defRPr/>
            </a:pPr>
            <a:endParaRPr lang="en-GB" dirty="0">
              <a:solidFill>
                <a:schemeClr val="bg1"/>
              </a:solidFill>
            </a:endParaRPr>
          </a:p>
          <a:p>
            <a:pPr>
              <a:defRPr/>
            </a:pPr>
            <a:r>
              <a:rPr lang="en-GB" b="1" dirty="0">
                <a:solidFill>
                  <a:schemeClr val="bg1"/>
                </a:solidFill>
              </a:rPr>
              <a:t>Quality Assurance.</a:t>
            </a:r>
          </a:p>
          <a:p>
            <a:pPr>
              <a:defRPr/>
            </a:pPr>
            <a:r>
              <a:rPr lang="en-GB" dirty="0">
                <a:solidFill>
                  <a:schemeClr val="bg1"/>
                </a:solidFill>
              </a:rPr>
              <a:t>Concerned with how quality can be designed into a product or a process to minimise / reduce / prevent any defect. A well planned QA system should reduce the amount of Quality Control activity.</a:t>
            </a:r>
          </a:p>
          <a:p>
            <a:pPr>
              <a:defRPr/>
            </a:pPr>
            <a:endParaRPr lang="en-GB" dirty="0">
              <a:solidFill>
                <a:schemeClr val="bg1"/>
              </a:solidFill>
            </a:endParaRPr>
          </a:p>
        </p:txBody>
      </p:sp>
    </p:spTree>
    <p:extLst>
      <p:ext uri="{BB962C8B-B14F-4D97-AF65-F5344CB8AC3E}">
        <p14:creationId xmlns:p14="http://schemas.microsoft.com/office/powerpoint/2010/main" val="141246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Why is Quality important?</a:t>
            </a:r>
          </a:p>
        </p:txBody>
      </p:sp>
      <p:sp>
        <p:nvSpPr>
          <p:cNvPr id="5" name="Slide Number Placeholder 4"/>
          <p:cNvSpPr>
            <a:spLocks noGrp="1"/>
          </p:cNvSpPr>
          <p:nvPr>
            <p:ph type="sldNum" sz="quarter" idx="11"/>
          </p:nvPr>
        </p:nvSpPr>
        <p:spPr/>
        <p:txBody>
          <a:bodyPr/>
          <a:lstStyle/>
          <a:p>
            <a:pPr>
              <a:defRPr/>
            </a:pPr>
            <a:fld id="{F3FFD24D-4CAF-4DBF-AC7A-6FDB2CE2E9DF}" type="slidenum">
              <a:rPr lang="en-GB" smtClean="0"/>
              <a:pPr>
                <a:defRPr/>
              </a:pPr>
              <a:t>3</a:t>
            </a:fld>
            <a:endParaRPr lang="en-GB"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5025" y="3370032"/>
            <a:ext cx="3726655" cy="243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171" y="3370032"/>
            <a:ext cx="3492313" cy="2413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11" y="3349965"/>
            <a:ext cx="3930519" cy="245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40319" y="5917670"/>
            <a:ext cx="3930519" cy="246221"/>
          </a:xfrm>
          <a:prstGeom prst="rect">
            <a:avLst/>
          </a:prstGeom>
          <a:noFill/>
        </p:spPr>
        <p:txBody>
          <a:bodyPr wrap="square" rtlCol="0">
            <a:spAutoFit/>
          </a:bodyPr>
          <a:lstStyle/>
          <a:p>
            <a:r>
              <a:rPr lang="en-GB" sz="1000" dirty="0">
                <a:solidFill>
                  <a:schemeClr val="bg1"/>
                </a:solidFill>
              </a:rPr>
              <a:t>BP Gulf of Mexico Disaster</a:t>
            </a:r>
          </a:p>
        </p:txBody>
      </p:sp>
      <p:sp>
        <p:nvSpPr>
          <p:cNvPr id="11" name="TextBox 10"/>
          <p:cNvSpPr txBox="1"/>
          <p:nvPr/>
        </p:nvSpPr>
        <p:spPr>
          <a:xfrm>
            <a:off x="4456171" y="5917670"/>
            <a:ext cx="3483521" cy="246221"/>
          </a:xfrm>
          <a:prstGeom prst="rect">
            <a:avLst/>
          </a:prstGeom>
          <a:noFill/>
        </p:spPr>
        <p:txBody>
          <a:bodyPr wrap="square" rtlCol="0">
            <a:spAutoFit/>
          </a:bodyPr>
          <a:lstStyle/>
          <a:p>
            <a:r>
              <a:rPr lang="en-GB" sz="1000" dirty="0">
                <a:solidFill>
                  <a:schemeClr val="bg1"/>
                </a:solidFill>
              </a:rPr>
              <a:t>Ejector seat activation</a:t>
            </a:r>
          </a:p>
        </p:txBody>
      </p:sp>
      <p:sp>
        <p:nvSpPr>
          <p:cNvPr id="12" name="TextBox 11"/>
          <p:cNvSpPr txBox="1"/>
          <p:nvPr/>
        </p:nvSpPr>
        <p:spPr>
          <a:xfrm>
            <a:off x="8270273" y="5917670"/>
            <a:ext cx="3772615" cy="246221"/>
          </a:xfrm>
          <a:prstGeom prst="rect">
            <a:avLst/>
          </a:prstGeom>
          <a:noFill/>
        </p:spPr>
        <p:txBody>
          <a:bodyPr wrap="square" rtlCol="0">
            <a:spAutoFit/>
          </a:bodyPr>
          <a:lstStyle/>
          <a:p>
            <a:r>
              <a:rPr lang="en-GB" sz="1000" dirty="0">
                <a:solidFill>
                  <a:schemeClr val="bg1"/>
                </a:solidFill>
              </a:rPr>
              <a:t>Chernobyl Nuclear Disaster</a:t>
            </a:r>
          </a:p>
        </p:txBody>
      </p:sp>
      <p:sp>
        <p:nvSpPr>
          <p:cNvPr id="13" name="TextBox 12"/>
          <p:cNvSpPr txBox="1"/>
          <p:nvPr/>
        </p:nvSpPr>
        <p:spPr>
          <a:xfrm>
            <a:off x="69980" y="1765327"/>
            <a:ext cx="11902569" cy="400110"/>
          </a:xfrm>
          <a:prstGeom prst="rect">
            <a:avLst/>
          </a:prstGeom>
          <a:noFill/>
        </p:spPr>
        <p:txBody>
          <a:bodyPr wrap="square" rtlCol="0">
            <a:spAutoFit/>
          </a:bodyPr>
          <a:lstStyle/>
          <a:p>
            <a:r>
              <a:rPr lang="en-GB" sz="2000" dirty="0">
                <a:solidFill>
                  <a:schemeClr val="bg1"/>
                </a:solidFill>
              </a:rPr>
              <a:t>We supply into industries with extremely high risk and critical applications…</a:t>
            </a:r>
          </a:p>
        </p:txBody>
      </p:sp>
    </p:spTree>
    <p:extLst>
      <p:ext uri="{BB962C8B-B14F-4D97-AF65-F5344CB8AC3E}">
        <p14:creationId xmlns:p14="http://schemas.microsoft.com/office/powerpoint/2010/main" val="1637447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Nuclear Safety Culture</a:t>
            </a:r>
          </a:p>
        </p:txBody>
      </p:sp>
      <p:sp>
        <p:nvSpPr>
          <p:cNvPr id="5" name="Slide Number Placeholder 4"/>
          <p:cNvSpPr>
            <a:spLocks noGrp="1"/>
          </p:cNvSpPr>
          <p:nvPr>
            <p:ph type="sldNum" sz="quarter" idx="11"/>
          </p:nvPr>
        </p:nvSpPr>
        <p:spPr/>
        <p:txBody>
          <a:bodyPr/>
          <a:lstStyle/>
          <a:p>
            <a:pPr>
              <a:defRPr/>
            </a:pPr>
            <a:fld id="{F3FFD24D-4CAF-4DBF-AC7A-6FDB2CE2E9DF}" type="slidenum">
              <a:rPr lang="en-GB" smtClean="0"/>
              <a:pPr>
                <a:defRPr/>
              </a:pPr>
              <a:t>4</a:t>
            </a:fld>
            <a:endParaRPr lang="en-GB" dirty="0"/>
          </a:p>
        </p:txBody>
      </p:sp>
      <p:pic>
        <p:nvPicPr>
          <p:cNvPr id="7" name="Picture 6">
            <a:extLst>
              <a:ext uri="{FF2B5EF4-FFF2-40B4-BE49-F238E27FC236}">
                <a16:creationId xmlns:a16="http://schemas.microsoft.com/office/drawing/2014/main" id="{5C3E4091-E86B-9F5C-F8DD-69050D438323}"/>
              </a:ext>
            </a:extLst>
          </p:cNvPr>
          <p:cNvPicPr>
            <a:picLocks noChangeAspect="1"/>
          </p:cNvPicPr>
          <p:nvPr/>
        </p:nvPicPr>
        <p:blipFill rotWithShape="1">
          <a:blip r:embed="rId2"/>
          <a:srcRect l="3926" r="3208"/>
          <a:stretch/>
        </p:blipFill>
        <p:spPr>
          <a:xfrm>
            <a:off x="7503737" y="-13943"/>
            <a:ext cx="4476854" cy="6885646"/>
          </a:xfrm>
          <a:prstGeom prst="rect">
            <a:avLst/>
          </a:prstGeom>
          <a:ln w="19050">
            <a:solidFill>
              <a:schemeClr val="tx1"/>
            </a:solidFill>
          </a:ln>
        </p:spPr>
      </p:pic>
      <p:sp>
        <p:nvSpPr>
          <p:cNvPr id="8" name="TextBox 7">
            <a:extLst>
              <a:ext uri="{FF2B5EF4-FFF2-40B4-BE49-F238E27FC236}">
                <a16:creationId xmlns:a16="http://schemas.microsoft.com/office/drawing/2014/main" id="{DB576A7E-DC66-8EB0-508A-E53865A3CAB5}"/>
              </a:ext>
            </a:extLst>
          </p:cNvPr>
          <p:cNvSpPr txBox="1"/>
          <p:nvPr/>
        </p:nvSpPr>
        <p:spPr>
          <a:xfrm>
            <a:off x="301656" y="1668544"/>
            <a:ext cx="6947555" cy="4431983"/>
          </a:xfrm>
          <a:prstGeom prst="rect">
            <a:avLst/>
          </a:prstGeom>
          <a:noFill/>
        </p:spPr>
        <p:txBody>
          <a:bodyPr wrap="square" rtlCol="0">
            <a:spAutoFit/>
          </a:bodyPr>
          <a:lstStyle/>
          <a:p>
            <a:r>
              <a:rPr lang="en-GB" altLang="en-US" sz="2400" dirty="0">
                <a:solidFill>
                  <a:schemeClr val="bg1"/>
                </a:solidFill>
              </a:rPr>
              <a:t>1. Everyone is personally responsible for nuclear safety.</a:t>
            </a:r>
          </a:p>
          <a:p>
            <a:r>
              <a:rPr lang="en-GB" altLang="en-US" sz="2400" dirty="0">
                <a:solidFill>
                  <a:schemeClr val="bg1"/>
                </a:solidFill>
              </a:rPr>
              <a:t>2. Leaders demonstrate commitment to safety.</a:t>
            </a:r>
          </a:p>
          <a:p>
            <a:r>
              <a:rPr lang="en-GB" altLang="en-US" sz="2400" dirty="0">
                <a:solidFill>
                  <a:schemeClr val="bg1"/>
                </a:solidFill>
              </a:rPr>
              <a:t>3. Trust permeates the organisation.</a:t>
            </a:r>
          </a:p>
          <a:p>
            <a:r>
              <a:rPr lang="en-GB" altLang="en-US" sz="2400" dirty="0">
                <a:solidFill>
                  <a:schemeClr val="bg1"/>
                </a:solidFill>
              </a:rPr>
              <a:t>4. Decision-making reflects safety first.</a:t>
            </a:r>
          </a:p>
          <a:p>
            <a:r>
              <a:rPr lang="en-GB" altLang="en-US" sz="2400" dirty="0">
                <a:solidFill>
                  <a:schemeClr val="bg1"/>
                </a:solidFill>
              </a:rPr>
              <a:t>5. Nuclear technology is recognised as special and unique.</a:t>
            </a:r>
          </a:p>
          <a:p>
            <a:r>
              <a:rPr lang="en-GB" altLang="en-US" sz="2400" dirty="0">
                <a:solidFill>
                  <a:schemeClr val="bg1"/>
                </a:solidFill>
              </a:rPr>
              <a:t>6. A questioning attitude is cultivated.</a:t>
            </a:r>
          </a:p>
          <a:p>
            <a:r>
              <a:rPr lang="en-GB" altLang="en-US" sz="2400" dirty="0">
                <a:solidFill>
                  <a:schemeClr val="bg1"/>
                </a:solidFill>
              </a:rPr>
              <a:t>7. Organisational learning is embraced.</a:t>
            </a:r>
          </a:p>
          <a:p>
            <a:r>
              <a:rPr lang="en-GB" altLang="en-US" sz="2400" dirty="0">
                <a:solidFill>
                  <a:schemeClr val="bg1"/>
                </a:solidFill>
              </a:rPr>
              <a:t>8. Nuclear safety undergoes constant examination.</a:t>
            </a:r>
          </a:p>
          <a:p>
            <a:endParaRPr lang="en-GB" dirty="0"/>
          </a:p>
        </p:txBody>
      </p:sp>
    </p:spTree>
    <p:extLst>
      <p:ext uri="{BB962C8B-B14F-4D97-AF65-F5344CB8AC3E}">
        <p14:creationId xmlns:p14="http://schemas.microsoft.com/office/powerpoint/2010/main" val="2932695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3600" y="745200"/>
            <a:ext cx="10801350" cy="631735"/>
          </a:xfrm>
        </p:spPr>
        <p:txBody>
          <a:bodyPr/>
          <a:lstStyle/>
          <a:p>
            <a:r>
              <a:rPr lang="en-GB" dirty="0"/>
              <a:t>Nuclear Safety Culture </a:t>
            </a:r>
            <a:br>
              <a:rPr lang="en-GB" dirty="0"/>
            </a:br>
            <a:r>
              <a:rPr lang="en-GB" dirty="0"/>
              <a:t>Why is it important?</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FD24D-4CAF-4DBF-AC7A-6FDB2CE2E9DF}" type="slidenum">
              <a:rPr kumimoji="0" lang="en-GB" sz="1050" b="1" i="0" u="none" strike="noStrike" kern="1200" cap="none" spc="0" normalizeH="0" baseline="0" noProof="0" smtClean="0">
                <a:ln>
                  <a:noFill/>
                </a:ln>
                <a:solidFill>
                  <a:sysClr val="windowText" lastClr="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50" b="1" i="0" u="none" strike="noStrike" kern="1200" cap="none" spc="0" normalizeH="0" baseline="0" noProof="0" dirty="0">
              <a:ln>
                <a:noFill/>
              </a:ln>
              <a:solidFill>
                <a:sysClr val="windowText" lastClr="000000"/>
              </a:solidFill>
              <a:effectLst/>
              <a:uLnTx/>
              <a:uFillTx/>
              <a:latin typeface="Arial"/>
              <a:ea typeface="+mn-ea"/>
              <a:cs typeface="+mn-cs"/>
            </a:endParaRPr>
          </a:p>
        </p:txBody>
      </p:sp>
      <p:pic>
        <p:nvPicPr>
          <p:cNvPr id="7" name="Picture 6">
            <a:extLst>
              <a:ext uri="{FF2B5EF4-FFF2-40B4-BE49-F238E27FC236}">
                <a16:creationId xmlns:a16="http://schemas.microsoft.com/office/drawing/2014/main" id="{5C3E4091-E86B-9F5C-F8DD-69050D438323}"/>
              </a:ext>
            </a:extLst>
          </p:cNvPr>
          <p:cNvPicPr>
            <a:picLocks noChangeAspect="1"/>
          </p:cNvPicPr>
          <p:nvPr/>
        </p:nvPicPr>
        <p:blipFill rotWithShape="1">
          <a:blip r:embed="rId2"/>
          <a:srcRect l="3926" r="3208"/>
          <a:stretch/>
        </p:blipFill>
        <p:spPr>
          <a:xfrm>
            <a:off x="7503737" y="-13943"/>
            <a:ext cx="4476854" cy="6885646"/>
          </a:xfrm>
          <a:prstGeom prst="rect">
            <a:avLst/>
          </a:prstGeom>
          <a:ln w="19050">
            <a:solidFill>
              <a:schemeClr val="tx1"/>
            </a:solidFill>
          </a:ln>
        </p:spPr>
      </p:pic>
      <p:sp>
        <p:nvSpPr>
          <p:cNvPr id="8" name="TextBox 7">
            <a:extLst>
              <a:ext uri="{FF2B5EF4-FFF2-40B4-BE49-F238E27FC236}">
                <a16:creationId xmlns:a16="http://schemas.microsoft.com/office/drawing/2014/main" id="{DB576A7E-DC66-8EB0-508A-E53865A3CAB5}"/>
              </a:ext>
            </a:extLst>
          </p:cNvPr>
          <p:cNvSpPr txBox="1"/>
          <p:nvPr/>
        </p:nvSpPr>
        <p:spPr>
          <a:xfrm>
            <a:off x="282995" y="1584642"/>
            <a:ext cx="6947555" cy="19389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GB" altLang="en-US" sz="2000" dirty="0">
                <a:solidFill>
                  <a:prstClr val="white"/>
                </a:solidFill>
                <a:latin typeface="Arial"/>
              </a:rPr>
              <a:t>To Protect us all, Nuclear Sites have to be designed and built to the highest standards</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000" i="0" u="none" strike="noStrike" kern="1200" cap="none" spc="0" normalizeH="0" baseline="0" noProof="0" dirty="0">
                <a:ln>
                  <a:noFill/>
                </a:ln>
                <a:solidFill>
                  <a:prstClr val="white"/>
                </a:solidFill>
                <a:effectLst/>
                <a:uLnTx/>
                <a:uFillTx/>
                <a:latin typeface="Arial"/>
                <a:ea typeface="+mn-ea"/>
                <a:cs typeface="+mn-cs"/>
              </a:rPr>
              <a:t>Everyone has a part to p</a:t>
            </a:r>
            <a:r>
              <a:rPr lang="en-GB" sz="2000" dirty="0">
                <a:solidFill>
                  <a:prstClr val="white"/>
                </a:solidFill>
                <a:latin typeface="Arial"/>
              </a:rPr>
              <a:t>lay ensuring our parts we deliver to a nuclear plant are to the correct specification in order to minimise the risk of exposing the public (You) or the environment to any radioactive substances</a:t>
            </a:r>
            <a:endParaRPr kumimoji="0" lang="en-GB" sz="160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Box 1">
            <a:extLst>
              <a:ext uri="{FF2B5EF4-FFF2-40B4-BE49-F238E27FC236}">
                <a16:creationId xmlns:a16="http://schemas.microsoft.com/office/drawing/2014/main" id="{34893290-53A4-92D7-422A-1512070FD5BE}"/>
              </a:ext>
            </a:extLst>
          </p:cNvPr>
          <p:cNvSpPr txBox="1"/>
          <p:nvPr/>
        </p:nvSpPr>
        <p:spPr>
          <a:xfrm>
            <a:off x="211409" y="3607536"/>
            <a:ext cx="6947555" cy="378565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GB" sz="1600" i="0" u="none" strike="noStrike" kern="1200" cap="none" spc="0" normalizeH="0" baseline="0" noProof="0" dirty="0">
              <a:ln>
                <a:noFill/>
              </a:ln>
              <a:solidFill>
                <a:schemeClr val="bg1"/>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GB" sz="1600" dirty="0">
              <a:solidFill>
                <a:schemeClr val="bg1"/>
              </a:solidFill>
              <a:latin typeface="Arial"/>
            </a:endParaRPr>
          </a:p>
          <a:p>
            <a:pPr marR="0" lvl="0" algn="l" defTabSz="914400" rtl="0" eaLnBrk="1" fontAlgn="auto" latinLnBrk="0" hangingPunct="1">
              <a:lnSpc>
                <a:spcPct val="100000"/>
              </a:lnSpc>
              <a:spcBef>
                <a:spcPts val="0"/>
              </a:spcBef>
              <a:spcAft>
                <a:spcPts val="0"/>
              </a:spcAft>
              <a:buClrTx/>
              <a:buSzTx/>
              <a:tabLst/>
              <a:defRPr/>
            </a:pPr>
            <a:r>
              <a:rPr kumimoji="0" lang="en-GB" sz="1600" i="0" u="none" strike="noStrike" kern="1200" cap="none" spc="0" normalizeH="0" baseline="0" noProof="0" dirty="0">
                <a:ln>
                  <a:noFill/>
                </a:ln>
                <a:solidFill>
                  <a:schemeClr val="bg1"/>
                </a:solidFill>
                <a:effectLst/>
                <a:uLnTx/>
                <a:uFillTx/>
                <a:latin typeface="Arial"/>
                <a:ea typeface="+mn-ea"/>
                <a:cs typeface="+mn-cs"/>
              </a:rPr>
              <a:t>Important: </a:t>
            </a:r>
            <a:r>
              <a:rPr lang="en-US" altLang="en-US" sz="1600" dirty="0">
                <a:solidFill>
                  <a:schemeClr val="bg1"/>
                </a:solidFill>
              </a:rPr>
              <a:t>When 10 CFR 21 article 10 of section 1 is applied - </a:t>
            </a:r>
            <a:r>
              <a:rPr lang="en-GB" altLang="en-US" sz="1600" dirty="0">
                <a:solidFill>
                  <a:schemeClr val="bg1"/>
                </a:solidFill>
              </a:rPr>
              <a:t>in the event of any discrepancy between the technical requirements of the procurement documents and those products and services that have already been supplied, we must inform the customer immediately by the use of our internal </a:t>
            </a:r>
            <a:r>
              <a:rPr lang="en-GB" altLang="en-US" sz="1600" dirty="0" err="1">
                <a:solidFill>
                  <a:schemeClr val="bg1"/>
                </a:solidFill>
              </a:rPr>
              <a:t>QPD88</a:t>
            </a:r>
            <a:r>
              <a:rPr lang="en-GB" altLang="en-US" sz="1600" dirty="0">
                <a:solidFill>
                  <a:schemeClr val="bg1"/>
                </a:solidFill>
              </a:rPr>
              <a:t> procedure.</a:t>
            </a:r>
            <a:r>
              <a:rPr lang="en-GB" altLang="en-US" sz="1600" b="1" dirty="0"/>
              <a:t>	</a:t>
            </a:r>
            <a:endParaRPr kumimoji="0" lang="en-GB" sz="1600" i="0" u="none" strike="noStrike" kern="1200" cap="none" spc="0" normalizeH="0" baseline="0" noProof="0" dirty="0">
              <a:ln>
                <a:noFill/>
              </a:ln>
              <a:solidFill>
                <a:schemeClr val="bg1"/>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GB" sz="1600" dirty="0">
              <a:solidFill>
                <a:schemeClr val="bg1"/>
              </a:solidFill>
              <a:latin typeface="Arial"/>
            </a:endParaRPr>
          </a:p>
          <a:p>
            <a:pPr marR="0" lvl="0" algn="l" defTabSz="914400" rtl="0" eaLnBrk="1" fontAlgn="auto" latinLnBrk="0" hangingPunct="1">
              <a:lnSpc>
                <a:spcPct val="100000"/>
              </a:lnSpc>
              <a:spcBef>
                <a:spcPts val="0"/>
              </a:spcBef>
              <a:spcAft>
                <a:spcPts val="0"/>
              </a:spcAft>
              <a:buClrTx/>
              <a:buSzTx/>
              <a:tabLst/>
              <a:defRPr/>
            </a:pPr>
            <a:endParaRPr kumimoji="0" lang="en-GB" sz="1600" i="0" u="none" strike="noStrike" kern="1200" cap="none" spc="0" normalizeH="0" baseline="0" noProof="0" dirty="0">
              <a:ln>
                <a:noFill/>
              </a:ln>
              <a:solidFill>
                <a:schemeClr val="bg1"/>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GB" sz="1600" dirty="0">
              <a:solidFill>
                <a:schemeClr val="bg1"/>
              </a:solidFill>
              <a:latin typeface="Arial"/>
            </a:endParaRPr>
          </a:p>
          <a:p>
            <a:pPr marR="0" lvl="0" algn="l" defTabSz="914400" rtl="0" eaLnBrk="1" fontAlgn="auto" latinLnBrk="0" hangingPunct="1">
              <a:lnSpc>
                <a:spcPct val="100000"/>
              </a:lnSpc>
              <a:spcBef>
                <a:spcPts val="0"/>
              </a:spcBef>
              <a:spcAft>
                <a:spcPts val="0"/>
              </a:spcAft>
              <a:buClrTx/>
              <a:buSzTx/>
              <a:tabLst/>
              <a:defRPr/>
            </a:pPr>
            <a:endParaRPr kumimoji="0" lang="en-GB" sz="1600" i="0" u="none" strike="noStrike" kern="1200" cap="none" spc="0" normalizeH="0" baseline="0" noProof="0" dirty="0">
              <a:ln>
                <a:noFill/>
              </a:ln>
              <a:solidFill>
                <a:schemeClr val="bg1"/>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GB" sz="1600" dirty="0">
              <a:solidFill>
                <a:schemeClr val="bg1"/>
              </a:solidFill>
              <a:latin typeface="Arial"/>
            </a:endParaRPr>
          </a:p>
          <a:p>
            <a:pPr marR="0" lvl="0" algn="l" defTabSz="914400" rtl="0" eaLnBrk="1" fontAlgn="auto" latinLnBrk="0" hangingPunct="1">
              <a:lnSpc>
                <a:spcPct val="100000"/>
              </a:lnSpc>
              <a:spcBef>
                <a:spcPts val="0"/>
              </a:spcBef>
              <a:spcAft>
                <a:spcPts val="0"/>
              </a:spcAft>
              <a:buClrTx/>
              <a:buSzTx/>
              <a:tabLst/>
              <a:defRPr/>
            </a:pPr>
            <a:endParaRPr kumimoji="0" lang="en-GB" sz="1600" i="0" u="none" strike="noStrike" kern="1200" cap="none" spc="0" normalizeH="0" baseline="0" noProof="0" dirty="0">
              <a:ln>
                <a:noFill/>
              </a:ln>
              <a:solidFill>
                <a:schemeClr val="bg1"/>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GB" sz="1600" dirty="0">
              <a:solidFill>
                <a:schemeClr val="bg1"/>
              </a:solidFill>
              <a:latin typeface="Arial"/>
            </a:endParaRPr>
          </a:p>
          <a:p>
            <a:pPr marR="0" lvl="0" algn="l" defTabSz="914400" rtl="0" eaLnBrk="1" fontAlgn="auto" latinLnBrk="0" hangingPunct="1">
              <a:lnSpc>
                <a:spcPct val="100000"/>
              </a:lnSpc>
              <a:spcBef>
                <a:spcPts val="0"/>
              </a:spcBef>
              <a:spcAft>
                <a:spcPts val="0"/>
              </a:spcAft>
              <a:buClrTx/>
              <a:buSzTx/>
              <a:tabLst/>
              <a:defRPr/>
            </a:pPr>
            <a:endParaRPr kumimoji="0" lang="en-GB" sz="1600" i="0" u="none" strike="noStrike" kern="1200" cap="none" spc="0" normalizeH="0" baseline="0" noProof="0" dirty="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124849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4496" y="743364"/>
            <a:ext cx="6817838" cy="631735"/>
          </a:xfrm>
        </p:spPr>
        <p:txBody>
          <a:bodyPr/>
          <a:lstStyle/>
          <a:p>
            <a:r>
              <a:rPr lang="en-GB" dirty="0"/>
              <a:t>Nuclear Safety Culture </a:t>
            </a:r>
            <a:br>
              <a:rPr lang="en-GB" dirty="0"/>
            </a:br>
            <a:r>
              <a:rPr lang="en-GB" dirty="0"/>
              <a:t>What are the consequences of </a:t>
            </a:r>
            <a:br>
              <a:rPr lang="en-GB" dirty="0"/>
            </a:br>
            <a:r>
              <a:rPr lang="en-GB" dirty="0"/>
              <a:t>getting it wrong?</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FD24D-4CAF-4DBF-AC7A-6FDB2CE2E9DF}" type="slidenum">
              <a:rPr kumimoji="0" lang="en-GB" sz="1050" b="1" i="0" u="none" strike="noStrike" kern="1200" cap="none" spc="0" normalizeH="0" baseline="0" noProof="0" smtClean="0">
                <a:ln>
                  <a:noFill/>
                </a:ln>
                <a:solidFill>
                  <a:sysClr val="windowText" lastClr="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50" b="1" i="0" u="none" strike="noStrike" kern="1200" cap="none" spc="0" normalizeH="0" baseline="0" noProof="0" dirty="0">
              <a:ln>
                <a:noFill/>
              </a:ln>
              <a:solidFill>
                <a:sysClr val="windowText" lastClr="000000"/>
              </a:solidFill>
              <a:effectLst/>
              <a:uLnTx/>
              <a:uFillTx/>
              <a:latin typeface="Arial"/>
              <a:ea typeface="+mn-ea"/>
              <a:cs typeface="+mn-cs"/>
            </a:endParaRPr>
          </a:p>
        </p:txBody>
      </p:sp>
      <p:pic>
        <p:nvPicPr>
          <p:cNvPr id="7" name="Picture 6">
            <a:extLst>
              <a:ext uri="{FF2B5EF4-FFF2-40B4-BE49-F238E27FC236}">
                <a16:creationId xmlns:a16="http://schemas.microsoft.com/office/drawing/2014/main" id="{5C3E4091-E86B-9F5C-F8DD-69050D438323}"/>
              </a:ext>
            </a:extLst>
          </p:cNvPr>
          <p:cNvPicPr>
            <a:picLocks noChangeAspect="1"/>
          </p:cNvPicPr>
          <p:nvPr/>
        </p:nvPicPr>
        <p:blipFill rotWithShape="1">
          <a:blip r:embed="rId2"/>
          <a:srcRect l="3926" r="3208"/>
          <a:stretch/>
        </p:blipFill>
        <p:spPr>
          <a:xfrm>
            <a:off x="7503737" y="-13943"/>
            <a:ext cx="4476854" cy="6885646"/>
          </a:xfrm>
          <a:prstGeom prst="rect">
            <a:avLst/>
          </a:prstGeom>
          <a:ln w="19050">
            <a:solidFill>
              <a:schemeClr val="tx1"/>
            </a:solidFill>
          </a:ln>
        </p:spPr>
      </p:pic>
      <p:sp>
        <p:nvSpPr>
          <p:cNvPr id="8" name="TextBox 7">
            <a:extLst>
              <a:ext uri="{FF2B5EF4-FFF2-40B4-BE49-F238E27FC236}">
                <a16:creationId xmlns:a16="http://schemas.microsoft.com/office/drawing/2014/main" id="{DB576A7E-DC66-8EB0-508A-E53865A3CAB5}"/>
              </a:ext>
            </a:extLst>
          </p:cNvPr>
          <p:cNvSpPr txBox="1"/>
          <p:nvPr/>
        </p:nvSpPr>
        <p:spPr>
          <a:xfrm>
            <a:off x="211409" y="1659117"/>
            <a:ext cx="6947555" cy="230832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GB" sz="2400" dirty="0">
                <a:solidFill>
                  <a:prstClr val="white"/>
                </a:solidFill>
                <a:latin typeface="Arial"/>
              </a:rPr>
              <a:t>We potentially expose workers and the public to nuclear materials</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i="0" u="none" strike="noStrike" kern="1200" cap="none" spc="0" normalizeH="0" baseline="0" noProof="0" dirty="0">
                <a:ln>
                  <a:noFill/>
                </a:ln>
                <a:solidFill>
                  <a:prstClr val="white"/>
                </a:solidFill>
                <a:effectLst/>
                <a:uLnTx/>
                <a:uFillTx/>
                <a:latin typeface="Arial"/>
                <a:ea typeface="+mn-ea"/>
                <a:cs typeface="+mn-cs"/>
              </a:rPr>
              <a:t>We potentially expose the environment to nuclear materials</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GB" sz="2400" dirty="0">
                <a:solidFill>
                  <a:prstClr val="white"/>
                </a:solidFill>
                <a:latin typeface="Arial"/>
              </a:rPr>
              <a:t>We damage our customers and our reputation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i="0" u="none" strike="noStrike" kern="1200" cap="none" spc="0" normalizeH="0" baseline="0" noProof="0" dirty="0">
                <a:ln>
                  <a:noFill/>
                </a:ln>
                <a:solidFill>
                  <a:prstClr val="white"/>
                </a:solidFill>
                <a:effectLst/>
                <a:uLnTx/>
                <a:uFillTx/>
                <a:latin typeface="Arial"/>
                <a:ea typeface="+mn-ea"/>
                <a:cs typeface="+mn-cs"/>
              </a:rPr>
              <a:t>Negative impact on jobs and livelihood.</a:t>
            </a:r>
            <a:endParaRPr kumimoji="0" lang="en-GB" sz="180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0676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93DD7A-6CDF-0872-AB33-CC043283B97B}"/>
              </a:ext>
            </a:extLst>
          </p:cNvPr>
          <p:cNvSpPr>
            <a:spLocks noGrp="1"/>
          </p:cNvSpPr>
          <p:nvPr>
            <p:ph sz="half" idx="1"/>
          </p:nvPr>
        </p:nvSpPr>
        <p:spPr>
          <a:xfrm>
            <a:off x="238741" y="1666074"/>
            <a:ext cx="5664909" cy="4486152"/>
          </a:xfrm>
        </p:spPr>
        <p:txBody>
          <a:bodyPr/>
          <a:lstStyle/>
          <a:p>
            <a:pPr algn="l"/>
            <a:r>
              <a:rPr lang="en-GB" sz="2200" b="0" i="0" u="none" strike="noStrike" baseline="0" dirty="0">
                <a:latin typeface="Arial" panose="020B0604020202020204" pitchFamily="34" charset="0"/>
              </a:rPr>
              <a:t>All persons with knowledge of or having heard of a defect or non-conformance detected in the manufacture </a:t>
            </a:r>
            <a:r>
              <a:rPr lang="en-GB" sz="2200" b="0" dirty="0">
                <a:latin typeface="Arial" panose="020B0604020202020204" pitchFamily="34" charset="0"/>
              </a:rPr>
              <a:t>of any product or in the supply of the related services, are required to immediately communicate this information to the current site Quality Manager.</a:t>
            </a:r>
          </a:p>
          <a:p>
            <a:pPr algn="l"/>
            <a:endParaRPr lang="en-GB" sz="2200" b="0" dirty="0">
              <a:latin typeface="Arial" panose="020B0604020202020204" pitchFamily="34" charset="0"/>
            </a:endParaRPr>
          </a:p>
          <a:p>
            <a:pPr algn="l"/>
            <a:r>
              <a:rPr lang="en-GB" sz="2200" b="0" i="0" u="none" strike="noStrike" baseline="0" dirty="0">
                <a:latin typeface="Arial" panose="020B0604020202020204" pitchFamily="34" charset="0"/>
              </a:rPr>
              <a:t>These requirements are applicable to all products and services across site and may be subject to recall in line with internal procedure </a:t>
            </a:r>
            <a:r>
              <a:rPr lang="en-GB" sz="2200" b="0" i="0" u="none" strike="noStrike" baseline="0" dirty="0" err="1">
                <a:latin typeface="Arial" panose="020B0604020202020204" pitchFamily="34" charset="0"/>
              </a:rPr>
              <a:t>QPD88</a:t>
            </a:r>
            <a:r>
              <a:rPr lang="en-GB" sz="2200" b="0" i="0" u="none" strike="noStrike" baseline="0" dirty="0">
                <a:latin typeface="Arial" panose="020B0604020202020204" pitchFamily="34" charset="0"/>
              </a:rPr>
              <a:t> – Control of non-conforming product</a:t>
            </a:r>
          </a:p>
          <a:p>
            <a:pPr algn="l"/>
            <a:r>
              <a:rPr lang="en-GB" altLang="en-US" sz="2000" b="1" dirty="0"/>
              <a:t>	</a:t>
            </a:r>
            <a:endParaRPr kumimoji="0" lang="en-GB" sz="2000" i="0" u="none" strike="noStrike" kern="1200" cap="none" spc="0" normalizeH="0" baseline="0" noProof="0" dirty="0">
              <a:ln>
                <a:noFill/>
              </a:ln>
              <a:solidFill>
                <a:schemeClr val="bg1"/>
              </a:solidFill>
              <a:effectLst/>
              <a:uLnTx/>
              <a:uFillTx/>
              <a:latin typeface="Arial"/>
              <a:ea typeface="+mn-ea"/>
              <a:cs typeface="+mn-cs"/>
            </a:endParaRPr>
          </a:p>
          <a:p>
            <a:endParaRPr lang="en-GB" dirty="0"/>
          </a:p>
        </p:txBody>
      </p:sp>
      <p:pic>
        <p:nvPicPr>
          <p:cNvPr id="7" name="Content Placeholder 6">
            <a:extLst>
              <a:ext uri="{FF2B5EF4-FFF2-40B4-BE49-F238E27FC236}">
                <a16:creationId xmlns:a16="http://schemas.microsoft.com/office/drawing/2014/main" id="{119A4FE2-5CC8-96F3-E269-0E0A1AA1E49B}"/>
              </a:ext>
            </a:extLst>
          </p:cNvPr>
          <p:cNvPicPr>
            <a:picLocks noGrp="1" noChangeAspect="1"/>
          </p:cNvPicPr>
          <p:nvPr>
            <p:ph sz="half" idx="2"/>
          </p:nvPr>
        </p:nvPicPr>
        <p:blipFill>
          <a:blip r:embed="rId2"/>
          <a:stretch>
            <a:fillRect/>
          </a:stretch>
        </p:blipFill>
        <p:spPr>
          <a:xfrm>
            <a:off x="6014622" y="2224020"/>
            <a:ext cx="5938637" cy="3149165"/>
          </a:xfrm>
        </p:spPr>
      </p:pic>
      <p:sp>
        <p:nvSpPr>
          <p:cNvPr id="4" name="Title 3">
            <a:extLst>
              <a:ext uri="{FF2B5EF4-FFF2-40B4-BE49-F238E27FC236}">
                <a16:creationId xmlns:a16="http://schemas.microsoft.com/office/drawing/2014/main" id="{5AEEFF6F-3948-4348-2027-16AEE5B50BE9}"/>
              </a:ext>
            </a:extLst>
          </p:cNvPr>
          <p:cNvSpPr>
            <a:spLocks noGrp="1"/>
          </p:cNvSpPr>
          <p:nvPr>
            <p:ph type="title"/>
          </p:nvPr>
        </p:nvSpPr>
        <p:spPr>
          <a:xfrm>
            <a:off x="399496" y="548796"/>
            <a:ext cx="11230252" cy="631735"/>
          </a:xfrm>
        </p:spPr>
        <p:txBody>
          <a:bodyPr/>
          <a:lstStyle/>
          <a:p>
            <a:r>
              <a:rPr lang="en-GB" dirty="0"/>
              <a:t>Control of Non-Conforming product</a:t>
            </a:r>
            <a:br>
              <a:rPr lang="en-GB" dirty="0"/>
            </a:br>
            <a:r>
              <a:rPr lang="en-GB" dirty="0"/>
              <a:t>10 CFR PART 21 - James Walker and employee responsibility </a:t>
            </a:r>
          </a:p>
        </p:txBody>
      </p:sp>
      <p:sp>
        <p:nvSpPr>
          <p:cNvPr id="5" name="Slide Number Placeholder 4">
            <a:extLst>
              <a:ext uri="{FF2B5EF4-FFF2-40B4-BE49-F238E27FC236}">
                <a16:creationId xmlns:a16="http://schemas.microsoft.com/office/drawing/2014/main" id="{F6FD0014-0A62-DBC6-980D-CF79B7B6F011}"/>
              </a:ext>
            </a:extLst>
          </p:cNvPr>
          <p:cNvSpPr>
            <a:spLocks noGrp="1"/>
          </p:cNvSpPr>
          <p:nvPr>
            <p:ph type="sldNum" sz="quarter" idx="11"/>
          </p:nvPr>
        </p:nvSpPr>
        <p:spPr/>
        <p:txBody>
          <a:bodyPr/>
          <a:lstStyle/>
          <a:p>
            <a:pPr>
              <a:defRPr/>
            </a:pPr>
            <a:fld id="{F3FFD24D-4CAF-4DBF-AC7A-6FDB2CE2E9DF}" type="slidenum">
              <a:rPr lang="en-GB" smtClean="0"/>
              <a:pPr>
                <a:defRPr/>
              </a:pPr>
              <a:t>7</a:t>
            </a:fld>
            <a:endParaRPr lang="en-GB" dirty="0"/>
          </a:p>
        </p:txBody>
      </p:sp>
    </p:spTree>
    <p:extLst>
      <p:ext uri="{BB962C8B-B14F-4D97-AF65-F5344CB8AC3E}">
        <p14:creationId xmlns:p14="http://schemas.microsoft.com/office/powerpoint/2010/main" val="2984024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A704C4-5AA2-AF14-5229-8195D12CEB23}"/>
              </a:ext>
            </a:extLst>
          </p:cNvPr>
          <p:cNvSpPr>
            <a:spLocks noGrp="1"/>
          </p:cNvSpPr>
          <p:nvPr>
            <p:ph type="title"/>
          </p:nvPr>
        </p:nvSpPr>
        <p:spPr/>
        <p:txBody>
          <a:bodyPr/>
          <a:lstStyle/>
          <a:p>
            <a:r>
              <a:rPr lang="en-GB" dirty="0"/>
              <a:t>Counterfeit, Fraudulent and Suspect Item (</a:t>
            </a:r>
            <a:r>
              <a:rPr lang="en-GB" dirty="0" err="1"/>
              <a:t>CFSI</a:t>
            </a:r>
            <a:r>
              <a:rPr lang="en-GB" dirty="0"/>
              <a:t>)</a:t>
            </a:r>
          </a:p>
        </p:txBody>
      </p:sp>
      <p:sp>
        <p:nvSpPr>
          <p:cNvPr id="5" name="Slide Number Placeholder 4">
            <a:extLst>
              <a:ext uri="{FF2B5EF4-FFF2-40B4-BE49-F238E27FC236}">
                <a16:creationId xmlns:a16="http://schemas.microsoft.com/office/drawing/2014/main" id="{422E91B2-99C3-5384-DFF6-2B70E0F9D68E}"/>
              </a:ext>
            </a:extLst>
          </p:cNvPr>
          <p:cNvSpPr>
            <a:spLocks noGrp="1"/>
          </p:cNvSpPr>
          <p:nvPr>
            <p:ph type="sldNum" sz="quarter" idx="11"/>
          </p:nvPr>
        </p:nvSpPr>
        <p:spPr/>
        <p:txBody>
          <a:bodyPr/>
          <a:lstStyle/>
          <a:p>
            <a:pPr>
              <a:defRPr/>
            </a:pPr>
            <a:fld id="{F3FFD24D-4CAF-4DBF-AC7A-6FDB2CE2E9DF}" type="slidenum">
              <a:rPr lang="en-GB" smtClean="0"/>
              <a:pPr>
                <a:defRPr/>
              </a:pPr>
              <a:t>8</a:t>
            </a:fld>
            <a:endParaRPr lang="en-GB" dirty="0"/>
          </a:p>
        </p:txBody>
      </p:sp>
      <p:sp>
        <p:nvSpPr>
          <p:cNvPr id="9" name="TextBox 8">
            <a:extLst>
              <a:ext uri="{FF2B5EF4-FFF2-40B4-BE49-F238E27FC236}">
                <a16:creationId xmlns:a16="http://schemas.microsoft.com/office/drawing/2014/main" id="{C9267C90-5C79-D5AD-6CE5-ECA1D7092662}"/>
              </a:ext>
            </a:extLst>
          </p:cNvPr>
          <p:cNvSpPr txBox="1"/>
          <p:nvPr/>
        </p:nvSpPr>
        <p:spPr>
          <a:xfrm>
            <a:off x="181947" y="1493986"/>
            <a:ext cx="11873204" cy="2554545"/>
          </a:xfrm>
          <a:prstGeom prst="rect">
            <a:avLst/>
          </a:prstGeom>
          <a:noFill/>
        </p:spPr>
        <p:txBody>
          <a:bodyPr wrap="square">
            <a:spAutoFit/>
          </a:bodyPr>
          <a:lstStyle/>
          <a:p>
            <a:r>
              <a:rPr lang="en-GB" sz="1600" dirty="0">
                <a:solidFill>
                  <a:schemeClr val="bg1"/>
                </a:solidFill>
              </a:rPr>
              <a:t>DEFINITIONS:</a:t>
            </a:r>
          </a:p>
          <a:p>
            <a:endParaRPr lang="en-GB" sz="1600" dirty="0">
              <a:solidFill>
                <a:schemeClr val="bg1"/>
              </a:solidFill>
            </a:endParaRPr>
          </a:p>
          <a:p>
            <a:r>
              <a:rPr lang="en-GB" sz="1600" dirty="0">
                <a:solidFill>
                  <a:schemeClr val="bg1"/>
                </a:solidFill>
              </a:rPr>
              <a:t>Counterfeit: imitation or alteration of a legal product without legal right or imitation with the purpose of passing false copy for authentic / genuine without authority </a:t>
            </a:r>
          </a:p>
          <a:p>
            <a:endParaRPr lang="en-GB" sz="1600" dirty="0">
              <a:solidFill>
                <a:schemeClr val="bg1"/>
              </a:solidFill>
            </a:endParaRPr>
          </a:p>
          <a:p>
            <a:r>
              <a:rPr lang="en-GB" sz="1600" dirty="0">
                <a:solidFill>
                  <a:schemeClr val="bg1"/>
                </a:solidFill>
              </a:rPr>
              <a:t>Fraudulent: Intentional misrepresentation to deceive, incorrect identification, falsified or inadequate certification, or used / defective items sold as new</a:t>
            </a:r>
          </a:p>
          <a:p>
            <a:endParaRPr lang="en-GB" sz="1600" dirty="0">
              <a:solidFill>
                <a:schemeClr val="bg1"/>
              </a:solidFill>
            </a:endParaRPr>
          </a:p>
          <a:p>
            <a:r>
              <a:rPr lang="en-GB" sz="1600" dirty="0">
                <a:solidFill>
                  <a:schemeClr val="bg1"/>
                </a:solidFill>
              </a:rPr>
              <a:t>Suspect: Items suspected of being counterfeit or fraudulent. Legally, may not be appropriate to call an item counterfeit / fraudulent unless verified, and conclusive investigation might be very costly.</a:t>
            </a:r>
          </a:p>
        </p:txBody>
      </p:sp>
      <p:pic>
        <p:nvPicPr>
          <p:cNvPr id="11" name="Picture 10">
            <a:extLst>
              <a:ext uri="{FF2B5EF4-FFF2-40B4-BE49-F238E27FC236}">
                <a16:creationId xmlns:a16="http://schemas.microsoft.com/office/drawing/2014/main" id="{F885FAE4-BD0D-2B01-3A4E-B66C6F51D26B}"/>
              </a:ext>
            </a:extLst>
          </p:cNvPr>
          <p:cNvPicPr>
            <a:picLocks noChangeAspect="1"/>
          </p:cNvPicPr>
          <p:nvPr/>
        </p:nvPicPr>
        <p:blipFill>
          <a:blip r:embed="rId2"/>
          <a:stretch>
            <a:fillRect/>
          </a:stretch>
        </p:blipFill>
        <p:spPr>
          <a:xfrm>
            <a:off x="7989272" y="4073712"/>
            <a:ext cx="3178992" cy="2000678"/>
          </a:xfrm>
          <a:prstGeom prst="rect">
            <a:avLst/>
          </a:prstGeom>
        </p:spPr>
      </p:pic>
      <p:sp>
        <p:nvSpPr>
          <p:cNvPr id="12" name="TextBox 11">
            <a:extLst>
              <a:ext uri="{FF2B5EF4-FFF2-40B4-BE49-F238E27FC236}">
                <a16:creationId xmlns:a16="http://schemas.microsoft.com/office/drawing/2014/main" id="{7F14D3CE-0891-836F-1828-CA69AC761142}"/>
              </a:ext>
            </a:extLst>
          </p:cNvPr>
          <p:cNvSpPr txBox="1"/>
          <p:nvPr/>
        </p:nvSpPr>
        <p:spPr>
          <a:xfrm>
            <a:off x="181947" y="4258508"/>
            <a:ext cx="7716416" cy="1815882"/>
          </a:xfrm>
          <a:prstGeom prst="rect">
            <a:avLst/>
          </a:prstGeom>
          <a:noFill/>
        </p:spPr>
        <p:txBody>
          <a:bodyPr wrap="square" rtlCol="0">
            <a:spAutoFit/>
          </a:bodyPr>
          <a:lstStyle/>
          <a:p>
            <a:r>
              <a:rPr lang="en-GB" sz="1600" dirty="0">
                <a:solidFill>
                  <a:schemeClr val="bg1"/>
                </a:solidFill>
              </a:rPr>
              <a:t>There are 3 motivations for an individual or company to commit fraud:</a:t>
            </a:r>
          </a:p>
          <a:p>
            <a:pPr marL="285750" indent="-285750">
              <a:buFont typeface="Arial" panose="020B0604020202020204" pitchFamily="34" charset="0"/>
              <a:buChar char="•"/>
            </a:pPr>
            <a:r>
              <a:rPr lang="en-GB" sz="1600" dirty="0">
                <a:solidFill>
                  <a:schemeClr val="bg1"/>
                </a:solidFill>
              </a:rPr>
              <a:t>Opportunity: use of the gaps in a system, for example, ineffectiveness or controlled absence</a:t>
            </a:r>
          </a:p>
          <a:p>
            <a:pPr marL="285750" indent="-285750">
              <a:buFont typeface="Arial" panose="020B0604020202020204" pitchFamily="34" charset="0"/>
              <a:buChar char="•"/>
            </a:pPr>
            <a:r>
              <a:rPr lang="en-GB" sz="1600" dirty="0">
                <a:solidFill>
                  <a:schemeClr val="bg1"/>
                </a:solidFill>
              </a:rPr>
              <a:t>Rationalization: moral justification which allows acceptance of the act: survival of the company, preservation of the item, technical "self-importance“</a:t>
            </a:r>
          </a:p>
          <a:p>
            <a:pPr marL="285750" indent="-285750">
              <a:buFont typeface="Arial" panose="020B0604020202020204" pitchFamily="34" charset="0"/>
              <a:buChar char="•"/>
            </a:pPr>
            <a:r>
              <a:rPr lang="en-GB" sz="1600" dirty="0">
                <a:solidFill>
                  <a:schemeClr val="bg1"/>
                </a:solidFill>
              </a:rPr>
              <a:t>Pressure: difficulties with which the actors are confronted: deadlines (extensions), costs, and technical complexities</a:t>
            </a:r>
          </a:p>
        </p:txBody>
      </p:sp>
    </p:spTree>
    <p:extLst>
      <p:ext uri="{BB962C8B-B14F-4D97-AF65-F5344CB8AC3E}">
        <p14:creationId xmlns:p14="http://schemas.microsoft.com/office/powerpoint/2010/main" val="2656989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1218036-5F54-1724-A378-B85982C26C73}"/>
              </a:ext>
            </a:extLst>
          </p:cNvPr>
          <p:cNvPicPr>
            <a:picLocks noGrp="1" noChangeAspect="1"/>
          </p:cNvPicPr>
          <p:nvPr>
            <p:ph sz="half" idx="2"/>
          </p:nvPr>
        </p:nvPicPr>
        <p:blipFill>
          <a:blip r:embed="rId2"/>
          <a:stretch>
            <a:fillRect/>
          </a:stretch>
        </p:blipFill>
        <p:spPr>
          <a:xfrm>
            <a:off x="6311900" y="1919611"/>
            <a:ext cx="5184775" cy="3988741"/>
          </a:xfrm>
        </p:spPr>
      </p:pic>
      <p:sp>
        <p:nvSpPr>
          <p:cNvPr id="4" name="Title 3">
            <a:extLst>
              <a:ext uri="{FF2B5EF4-FFF2-40B4-BE49-F238E27FC236}">
                <a16:creationId xmlns:a16="http://schemas.microsoft.com/office/drawing/2014/main" id="{FACDEAE3-7259-5797-FED8-879DBEB5959D}"/>
              </a:ext>
            </a:extLst>
          </p:cNvPr>
          <p:cNvSpPr>
            <a:spLocks noGrp="1"/>
          </p:cNvSpPr>
          <p:nvPr>
            <p:ph type="title"/>
          </p:nvPr>
        </p:nvSpPr>
        <p:spPr/>
        <p:txBody>
          <a:bodyPr/>
          <a:lstStyle/>
          <a:p>
            <a:r>
              <a:rPr lang="en-GB" dirty="0"/>
              <a:t>Counterfeit, Fraudulent and Suspect Item (</a:t>
            </a:r>
            <a:r>
              <a:rPr lang="en-GB" dirty="0" err="1"/>
              <a:t>CFSI</a:t>
            </a:r>
            <a:r>
              <a:rPr lang="en-GB" dirty="0"/>
              <a:t>)</a:t>
            </a:r>
          </a:p>
        </p:txBody>
      </p:sp>
      <p:sp>
        <p:nvSpPr>
          <p:cNvPr id="5" name="Slide Number Placeholder 4">
            <a:extLst>
              <a:ext uri="{FF2B5EF4-FFF2-40B4-BE49-F238E27FC236}">
                <a16:creationId xmlns:a16="http://schemas.microsoft.com/office/drawing/2014/main" id="{60087635-CF1E-A8A6-D56A-BAF6EAFE52EB}"/>
              </a:ext>
            </a:extLst>
          </p:cNvPr>
          <p:cNvSpPr>
            <a:spLocks noGrp="1"/>
          </p:cNvSpPr>
          <p:nvPr>
            <p:ph type="sldNum" sz="quarter" idx="11"/>
          </p:nvPr>
        </p:nvSpPr>
        <p:spPr/>
        <p:txBody>
          <a:bodyPr/>
          <a:lstStyle/>
          <a:p>
            <a:pPr>
              <a:defRPr/>
            </a:pPr>
            <a:fld id="{F3FFD24D-4CAF-4DBF-AC7A-6FDB2CE2E9DF}" type="slidenum">
              <a:rPr lang="en-GB" smtClean="0"/>
              <a:pPr>
                <a:defRPr/>
              </a:pPr>
              <a:t>9</a:t>
            </a:fld>
            <a:endParaRPr lang="en-GB" dirty="0"/>
          </a:p>
        </p:txBody>
      </p:sp>
      <p:sp>
        <p:nvSpPr>
          <p:cNvPr id="8" name="TextBox 7">
            <a:extLst>
              <a:ext uri="{FF2B5EF4-FFF2-40B4-BE49-F238E27FC236}">
                <a16:creationId xmlns:a16="http://schemas.microsoft.com/office/drawing/2014/main" id="{51E641FF-10AB-E4CA-1002-CFE0B50E3604}"/>
              </a:ext>
            </a:extLst>
          </p:cNvPr>
          <p:cNvSpPr txBox="1"/>
          <p:nvPr/>
        </p:nvSpPr>
        <p:spPr>
          <a:xfrm>
            <a:off x="6311900" y="5905523"/>
            <a:ext cx="3956180" cy="276999"/>
          </a:xfrm>
          <a:prstGeom prst="rect">
            <a:avLst/>
          </a:prstGeom>
          <a:noFill/>
        </p:spPr>
        <p:txBody>
          <a:bodyPr wrap="square" rtlCol="0">
            <a:spAutoFit/>
          </a:bodyPr>
          <a:lstStyle/>
          <a:p>
            <a:r>
              <a:rPr lang="en-GB" sz="1200" dirty="0">
                <a:solidFill>
                  <a:schemeClr val="bg1"/>
                </a:solidFill>
              </a:rPr>
              <a:t>Extract from </a:t>
            </a:r>
            <a:r>
              <a:rPr lang="en-GB" sz="1200" dirty="0" err="1">
                <a:solidFill>
                  <a:schemeClr val="bg1"/>
                </a:solidFill>
              </a:rPr>
              <a:t>QPD02</a:t>
            </a:r>
            <a:r>
              <a:rPr lang="en-GB" sz="1200" dirty="0">
                <a:solidFill>
                  <a:schemeClr val="bg1"/>
                </a:solidFill>
              </a:rPr>
              <a:t> Rev 1</a:t>
            </a:r>
          </a:p>
        </p:txBody>
      </p:sp>
      <p:sp>
        <p:nvSpPr>
          <p:cNvPr id="9" name="TextBox 8">
            <a:extLst>
              <a:ext uri="{FF2B5EF4-FFF2-40B4-BE49-F238E27FC236}">
                <a16:creationId xmlns:a16="http://schemas.microsoft.com/office/drawing/2014/main" id="{B884A79D-C54A-4A74-D93D-ABC1BA6C1CAD}"/>
              </a:ext>
            </a:extLst>
          </p:cNvPr>
          <p:cNvSpPr txBox="1"/>
          <p:nvPr/>
        </p:nvSpPr>
        <p:spPr>
          <a:xfrm>
            <a:off x="88641" y="1560096"/>
            <a:ext cx="5914053" cy="4185761"/>
          </a:xfrm>
          <a:prstGeom prst="rect">
            <a:avLst/>
          </a:prstGeom>
          <a:noFill/>
        </p:spPr>
        <p:txBody>
          <a:bodyPr wrap="square">
            <a:spAutoFit/>
          </a:bodyPr>
          <a:lstStyle/>
          <a:p>
            <a:r>
              <a:rPr lang="en-GB" dirty="0">
                <a:solidFill>
                  <a:schemeClr val="bg1"/>
                </a:solidFill>
              </a:rPr>
              <a:t>We recognise that counterfeit and fraudulence is a serious global issue, and we have taken a variety of measures to mitigate and prevent </a:t>
            </a:r>
            <a:r>
              <a:rPr lang="en-GB" dirty="0" err="1">
                <a:solidFill>
                  <a:schemeClr val="bg1"/>
                </a:solidFill>
              </a:rPr>
              <a:t>CFSI</a:t>
            </a:r>
            <a:r>
              <a:rPr lang="en-GB" dirty="0">
                <a:solidFill>
                  <a:schemeClr val="bg1"/>
                </a:solidFill>
              </a:rPr>
              <a:t> from products delivered to our customers:</a:t>
            </a:r>
          </a:p>
          <a:p>
            <a:endParaRPr lang="en-GB" dirty="0">
              <a:solidFill>
                <a:schemeClr val="bg1"/>
              </a:solidFill>
            </a:endParaRPr>
          </a:p>
          <a:p>
            <a:pPr marL="285750" indent="-285750">
              <a:buFont typeface="Arial" panose="020B0604020202020204" pitchFamily="34" charset="0"/>
              <a:buChar char="•"/>
            </a:pPr>
            <a:r>
              <a:rPr lang="en-GB" dirty="0">
                <a:solidFill>
                  <a:schemeClr val="bg1"/>
                </a:solidFill>
              </a:rPr>
              <a:t>Management responsibility</a:t>
            </a:r>
          </a:p>
          <a:p>
            <a:pPr marL="285750" indent="-285750">
              <a:buFont typeface="Arial" panose="020B0604020202020204" pitchFamily="34" charset="0"/>
              <a:buChar char="•"/>
            </a:pPr>
            <a:r>
              <a:rPr lang="en-GB" dirty="0">
                <a:solidFill>
                  <a:schemeClr val="bg1"/>
                </a:solidFill>
              </a:rPr>
              <a:t>Competence, training and awareness</a:t>
            </a:r>
          </a:p>
          <a:p>
            <a:pPr marL="285750" indent="-285750">
              <a:buFont typeface="Arial" panose="020B0604020202020204" pitchFamily="34" charset="0"/>
              <a:buChar char="•"/>
            </a:pPr>
            <a:r>
              <a:rPr lang="en-GB" dirty="0">
                <a:solidFill>
                  <a:schemeClr val="bg1"/>
                </a:solidFill>
              </a:rPr>
              <a:t>Control of suppliers</a:t>
            </a:r>
          </a:p>
          <a:p>
            <a:pPr marL="285750" indent="-285750">
              <a:buFont typeface="Arial" panose="020B0604020202020204" pitchFamily="34" charset="0"/>
              <a:buChar char="•"/>
            </a:pPr>
            <a:r>
              <a:rPr lang="en-GB" dirty="0">
                <a:solidFill>
                  <a:schemeClr val="bg1"/>
                </a:solidFill>
              </a:rPr>
              <a:t>Internal testing and verification</a:t>
            </a:r>
          </a:p>
          <a:p>
            <a:pPr marL="285750" indent="-285750">
              <a:buFont typeface="Arial" panose="020B0604020202020204" pitchFamily="34" charset="0"/>
              <a:buChar char="•"/>
            </a:pPr>
            <a:endParaRPr lang="en-GB" dirty="0">
              <a:solidFill>
                <a:schemeClr val="bg1"/>
              </a:solidFill>
            </a:endParaRPr>
          </a:p>
          <a:p>
            <a:r>
              <a:rPr lang="en-GB" dirty="0">
                <a:solidFill>
                  <a:schemeClr val="bg1"/>
                </a:solidFill>
              </a:rPr>
              <a:t>Any suspicion of </a:t>
            </a:r>
            <a:r>
              <a:rPr lang="en-GB" dirty="0" err="1">
                <a:solidFill>
                  <a:schemeClr val="bg1"/>
                </a:solidFill>
              </a:rPr>
              <a:t>CFSI</a:t>
            </a:r>
            <a:r>
              <a:rPr lang="en-GB" dirty="0">
                <a:solidFill>
                  <a:schemeClr val="bg1"/>
                </a:solidFill>
              </a:rPr>
              <a:t> shall be reported to the Quality Department for further investigation and reporting as per internal procedures.</a:t>
            </a:r>
          </a:p>
          <a:p>
            <a:endParaRPr lang="en-GB" sz="1600" dirty="0">
              <a:solidFill>
                <a:schemeClr val="bg1"/>
              </a:solidFill>
            </a:endParaRPr>
          </a:p>
          <a:p>
            <a:endParaRPr lang="en-GB" sz="1600" dirty="0">
              <a:solidFill>
                <a:schemeClr val="bg1"/>
              </a:solidFill>
            </a:endParaRPr>
          </a:p>
        </p:txBody>
      </p:sp>
    </p:spTree>
    <p:extLst>
      <p:ext uri="{BB962C8B-B14F-4D97-AF65-F5344CB8AC3E}">
        <p14:creationId xmlns:p14="http://schemas.microsoft.com/office/powerpoint/2010/main" val="20622935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SYNC_SLIDE_GUID" val="fb7e8ddc-fe54-4dd1-9a54-830b02e956f0"/>
</p:tagLst>
</file>

<file path=ppt/tags/tag2.xml><?xml version="1.0" encoding="utf-8"?>
<p:tagLst xmlns:a="http://schemas.openxmlformats.org/drawingml/2006/main" xmlns:r="http://schemas.openxmlformats.org/officeDocument/2006/relationships" xmlns:p="http://schemas.openxmlformats.org/presentationml/2006/main">
  <p:tag name="OFFISYNC_SLIDE_GUID" val="bc20e19f-c5cb-4eba-9945-21e1c22a3c7e"/>
</p:tagLst>
</file>

<file path=ppt/tags/tag3.xml><?xml version="1.0" encoding="utf-8"?>
<p:tagLst xmlns:a="http://schemas.openxmlformats.org/drawingml/2006/main" xmlns:r="http://schemas.openxmlformats.org/officeDocument/2006/relationships" xmlns:p="http://schemas.openxmlformats.org/presentationml/2006/main">
  <p:tag name="OFFISYNC_SLIDE_GUID" val="883f871c-2468-47e4-8c3a-e67fd8150d1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James Walker">
      <a:dk1>
        <a:srgbClr val="000000"/>
      </a:dk1>
      <a:lt1>
        <a:sysClr val="window" lastClr="FFFFFF"/>
      </a:lt1>
      <a:dk2>
        <a:srgbClr val="EF3340"/>
      </a:dk2>
      <a:lt2>
        <a:srgbClr val="97999B"/>
      </a:lt2>
      <a:accent1>
        <a:srgbClr val="003DA5"/>
      </a:accent1>
      <a:accent2>
        <a:srgbClr val="1F2A44"/>
      </a:accent2>
      <a:accent3>
        <a:srgbClr val="5E7461"/>
      </a:accent3>
      <a:accent4>
        <a:srgbClr val="53565A"/>
      </a:accent4>
      <a:accent5>
        <a:srgbClr val="662046"/>
      </a:accent5>
      <a:accent6>
        <a:srgbClr val="D6D2C4"/>
      </a:accent6>
      <a:hlink>
        <a:srgbClr val="0563C1"/>
      </a:hlink>
      <a:folHlink>
        <a:srgbClr val="954F72"/>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mes_Walker_Compression_Packing_PPT_6" id="{6812F8E5-1189-4ABC-B35C-1CF4EE1D190C}" vid="{5837306E-7ABF-4C3B-897A-6E55EB3495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1188</Words>
  <Application>Microsoft Office PowerPoint</Application>
  <PresentationFormat>Widescreen</PresentationFormat>
  <Paragraphs>155</Paragraphs>
  <Slides>19</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Calibri Light</vt:lpstr>
      <vt:lpstr>Office Theme</vt:lpstr>
      <vt:lpstr>10_Office Theme</vt:lpstr>
      <vt:lpstr>Quality Induction</vt:lpstr>
      <vt:lpstr>What is Quality?</vt:lpstr>
      <vt:lpstr>Why is Quality important?</vt:lpstr>
      <vt:lpstr>Nuclear Safety Culture</vt:lpstr>
      <vt:lpstr>Nuclear Safety Culture  Why is it important?</vt:lpstr>
      <vt:lpstr>Nuclear Safety Culture  What are the consequences of  getting it wrong?</vt:lpstr>
      <vt:lpstr>Control of Non-Conforming product 10 CFR PART 21 - James Walker and employee responsibility </vt:lpstr>
      <vt:lpstr>Counterfeit, Fraudulent and Suspect Item (CFSI)</vt:lpstr>
      <vt:lpstr>Counterfeit, Fraudulent and Suspect Item (CFSI)</vt:lpstr>
      <vt:lpstr>Example of fraud </vt:lpstr>
      <vt:lpstr>Quality Management System Approval</vt:lpstr>
      <vt:lpstr>Employee Responsibilities</vt:lpstr>
      <vt:lpstr>James Walker Cockermouth Site</vt:lpstr>
      <vt:lpstr>James Walker Locations</vt:lpstr>
      <vt:lpstr>Centres of Excellence</vt:lpstr>
      <vt:lpstr>Quality Management System</vt:lpstr>
      <vt:lpstr>Quality with full traceability</vt:lpstr>
      <vt:lpstr>Elastomers Centre of Excellence</vt:lpstr>
      <vt:lpstr>Cockermouth Manufacturing Business Unit</vt:lpstr>
    </vt:vector>
  </TitlesOfParts>
  <Company>James Walker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Introduction</dc:title>
  <dc:creator>Matthew Wilson</dc:creator>
  <cp:lastModifiedBy>Matthew Wilson</cp:lastModifiedBy>
  <cp:revision>49</cp:revision>
  <cp:lastPrinted>2024-09-12T11:16:14Z</cp:lastPrinted>
  <dcterms:created xsi:type="dcterms:W3CDTF">2023-04-03T09:12:31Z</dcterms:created>
  <dcterms:modified xsi:type="dcterms:W3CDTF">2024-09-12T11:16:43Z</dcterms:modified>
</cp:coreProperties>
</file>